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73"/>
  </p:notesMasterIdLst>
  <p:sldIdLst>
    <p:sldId id="305" r:id="rId6"/>
    <p:sldId id="306" r:id="rId7"/>
    <p:sldId id="314" r:id="rId8"/>
    <p:sldId id="325" r:id="rId9"/>
    <p:sldId id="337" r:id="rId10"/>
    <p:sldId id="333" r:id="rId11"/>
    <p:sldId id="334" r:id="rId12"/>
    <p:sldId id="335" r:id="rId13"/>
    <p:sldId id="318" r:id="rId14"/>
    <p:sldId id="326" r:id="rId15"/>
    <p:sldId id="327" r:id="rId16"/>
    <p:sldId id="328" r:id="rId17"/>
    <p:sldId id="329" r:id="rId18"/>
    <p:sldId id="336" r:id="rId19"/>
    <p:sldId id="330" r:id="rId20"/>
    <p:sldId id="338" r:id="rId21"/>
    <p:sldId id="347" r:id="rId22"/>
    <p:sldId id="339" r:id="rId23"/>
    <p:sldId id="340" r:id="rId24"/>
    <p:sldId id="346" r:id="rId25"/>
    <p:sldId id="348" r:id="rId26"/>
    <p:sldId id="343" r:id="rId27"/>
    <p:sldId id="349" r:id="rId28"/>
    <p:sldId id="350" r:id="rId29"/>
    <p:sldId id="264" r:id="rId30"/>
    <p:sldId id="351" r:id="rId31"/>
    <p:sldId id="319" r:id="rId32"/>
    <p:sldId id="353" r:id="rId33"/>
    <p:sldId id="322" r:id="rId34"/>
    <p:sldId id="323" r:id="rId35"/>
    <p:sldId id="354" r:id="rId36"/>
    <p:sldId id="332" r:id="rId37"/>
    <p:sldId id="316" r:id="rId38"/>
    <p:sldId id="380" r:id="rId39"/>
    <p:sldId id="381" r:id="rId40"/>
    <p:sldId id="355" r:id="rId41"/>
    <p:sldId id="356" r:id="rId42"/>
    <p:sldId id="357" r:id="rId43"/>
    <p:sldId id="358" r:id="rId44"/>
    <p:sldId id="359" r:id="rId45"/>
    <p:sldId id="360" r:id="rId46"/>
    <p:sldId id="361" r:id="rId47"/>
    <p:sldId id="321" r:id="rId48"/>
    <p:sldId id="364" r:id="rId49"/>
    <p:sldId id="365" r:id="rId50"/>
    <p:sldId id="366" r:id="rId51"/>
    <p:sldId id="362" r:id="rId52"/>
    <p:sldId id="367" r:id="rId53"/>
    <p:sldId id="368" r:id="rId54"/>
    <p:sldId id="369" r:id="rId55"/>
    <p:sldId id="370" r:id="rId56"/>
    <p:sldId id="344" r:id="rId57"/>
    <p:sldId id="382" r:id="rId58"/>
    <p:sldId id="373" r:id="rId59"/>
    <p:sldId id="374" r:id="rId60"/>
    <p:sldId id="375" r:id="rId61"/>
    <p:sldId id="376" r:id="rId62"/>
    <p:sldId id="377" r:id="rId63"/>
    <p:sldId id="345" r:id="rId64"/>
    <p:sldId id="378" r:id="rId65"/>
    <p:sldId id="379" r:id="rId66"/>
    <p:sldId id="324" r:id="rId67"/>
    <p:sldId id="312" r:id="rId68"/>
    <p:sldId id="311" r:id="rId69"/>
    <p:sldId id="300" r:id="rId70"/>
    <p:sldId id="313" r:id="rId71"/>
    <p:sldId id="268"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D51600-54BC-87F3-7170-026E70DED74C}" name="Ernest Ferraresso" initials="EF" userId="S::eferraresso@usf.edu::07e9e784-71f4-4ec7-bf67-7c94cf32b07c" providerId="AD"/>
  <p188:author id="{A54693A9-6F2A-7C13-B596-F6AD1E77D182}" name="Evelyn Curry" initials="EC" userId="S::evelyncurry@usf.edu::76783a7d-3919-4369-9fd1-200449f63d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A8A9"/>
    <a:srgbClr val="000000"/>
    <a:srgbClr val="AEDBDF"/>
    <a:srgbClr val="777776"/>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A102A5-9618-4092-844D-0762E7F26CB5}" v="38" dt="2025-01-27T20:07:57.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82302" autoAdjust="0"/>
  </p:normalViewPr>
  <p:slideViewPr>
    <p:cSldViewPr snapToGrid="0">
      <p:cViewPr varScale="1">
        <p:scale>
          <a:sx n="60" d="100"/>
          <a:sy n="60" d="100"/>
        </p:scale>
        <p:origin x="9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857C7-83A9-4FF5-94DD-435B4D47218D}" type="datetimeFigureOut">
              <a:t>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10EE5-619F-49C4-A452-D0089A4714CA}" type="slidenum">
              <a:t>‹#›</a:t>
            </a:fld>
            <a:endParaRPr lang="en-US"/>
          </a:p>
        </p:txBody>
      </p:sp>
    </p:spTree>
    <p:extLst>
      <p:ext uri="{BB962C8B-B14F-4D97-AF65-F5344CB8AC3E}">
        <p14:creationId xmlns:p14="http://schemas.microsoft.com/office/powerpoint/2010/main" val="226316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E10EE5-619F-49C4-A452-D0089A4714CA}" type="slidenum">
              <a:rPr lang="en-US" smtClean="0"/>
              <a:t>3</a:t>
            </a:fld>
            <a:endParaRPr lang="en-US"/>
          </a:p>
        </p:txBody>
      </p:sp>
    </p:spTree>
    <p:extLst>
      <p:ext uri="{BB962C8B-B14F-4D97-AF65-F5344CB8AC3E}">
        <p14:creationId xmlns:p14="http://schemas.microsoft.com/office/powerpoint/2010/main" val="2047001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B48BF-6F9E-F73C-C09B-4C96B35F7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EE5895-910A-F65A-3119-CAD1FBBC34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EBA2A5-3C87-A265-C3C4-593ECDBEDB7E}"/>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DFA88B98-0EFB-266F-CF3F-09BC70FD0835}"/>
              </a:ext>
            </a:extLst>
          </p:cNvPr>
          <p:cNvSpPr>
            <a:spLocks noGrp="1"/>
          </p:cNvSpPr>
          <p:nvPr>
            <p:ph type="sldNum" sz="quarter" idx="5"/>
          </p:nvPr>
        </p:nvSpPr>
        <p:spPr/>
        <p:txBody>
          <a:bodyPr/>
          <a:lstStyle/>
          <a:p>
            <a:fld id="{9AE10EE5-619F-49C4-A452-D0089A4714CA}" type="slidenum">
              <a:rPr lang="en-US" smtClean="0"/>
              <a:t>17</a:t>
            </a:fld>
            <a:endParaRPr lang="en-US"/>
          </a:p>
        </p:txBody>
      </p:sp>
    </p:spTree>
    <p:extLst>
      <p:ext uri="{BB962C8B-B14F-4D97-AF65-F5344CB8AC3E}">
        <p14:creationId xmlns:p14="http://schemas.microsoft.com/office/powerpoint/2010/main" val="1296373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01945-0F45-4508-959A-DA4AB9A05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164C6E-2A08-B9F2-6B53-4D6F002A5A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455979-DEBB-96F5-6DEB-3074874FC270}"/>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756C5640-03EF-A575-ADFD-57B8ECD9DD3B}"/>
              </a:ext>
            </a:extLst>
          </p:cNvPr>
          <p:cNvSpPr>
            <a:spLocks noGrp="1"/>
          </p:cNvSpPr>
          <p:nvPr>
            <p:ph type="sldNum" sz="quarter" idx="5"/>
          </p:nvPr>
        </p:nvSpPr>
        <p:spPr/>
        <p:txBody>
          <a:bodyPr/>
          <a:lstStyle/>
          <a:p>
            <a:fld id="{9AE10EE5-619F-49C4-A452-D0089A4714CA}" type="slidenum">
              <a:rPr lang="en-US" smtClean="0"/>
              <a:t>18</a:t>
            </a:fld>
            <a:endParaRPr lang="en-US"/>
          </a:p>
        </p:txBody>
      </p:sp>
    </p:spTree>
    <p:extLst>
      <p:ext uri="{BB962C8B-B14F-4D97-AF65-F5344CB8AC3E}">
        <p14:creationId xmlns:p14="http://schemas.microsoft.com/office/powerpoint/2010/main" val="1836004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0F377-301B-5E13-7D69-AE9ECDBBE9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6EA96-6565-65B7-1E98-82162F6BD4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C5E327-C05D-A445-BFF8-0E6B61D1E518}"/>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415F8C0F-E696-08FB-C313-E8AC5A166B29}"/>
              </a:ext>
            </a:extLst>
          </p:cNvPr>
          <p:cNvSpPr>
            <a:spLocks noGrp="1"/>
          </p:cNvSpPr>
          <p:nvPr>
            <p:ph type="sldNum" sz="quarter" idx="5"/>
          </p:nvPr>
        </p:nvSpPr>
        <p:spPr/>
        <p:txBody>
          <a:bodyPr/>
          <a:lstStyle/>
          <a:p>
            <a:fld id="{9AE10EE5-619F-49C4-A452-D0089A4714CA}" type="slidenum">
              <a:rPr lang="en-US" smtClean="0"/>
              <a:t>19</a:t>
            </a:fld>
            <a:endParaRPr lang="en-US"/>
          </a:p>
        </p:txBody>
      </p:sp>
    </p:spTree>
    <p:extLst>
      <p:ext uri="{BB962C8B-B14F-4D97-AF65-F5344CB8AC3E}">
        <p14:creationId xmlns:p14="http://schemas.microsoft.com/office/powerpoint/2010/main" val="1869661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D2E54-7912-2862-1CFD-C3DD9C67F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5E19E-F37B-27F8-6BFB-ABCE91451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463949-20C9-CD1A-5A15-8EF04209DAC7}"/>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BA2E9A0E-52E4-45A6-E2FC-F5FC8A9B60EC}"/>
              </a:ext>
            </a:extLst>
          </p:cNvPr>
          <p:cNvSpPr>
            <a:spLocks noGrp="1"/>
          </p:cNvSpPr>
          <p:nvPr>
            <p:ph type="sldNum" sz="quarter" idx="5"/>
          </p:nvPr>
        </p:nvSpPr>
        <p:spPr/>
        <p:txBody>
          <a:bodyPr/>
          <a:lstStyle/>
          <a:p>
            <a:fld id="{9AE10EE5-619F-49C4-A452-D0089A4714CA}" type="slidenum">
              <a:rPr lang="en-US" smtClean="0"/>
              <a:t>20</a:t>
            </a:fld>
            <a:endParaRPr lang="en-US"/>
          </a:p>
        </p:txBody>
      </p:sp>
    </p:spTree>
    <p:extLst>
      <p:ext uri="{BB962C8B-B14F-4D97-AF65-F5344CB8AC3E}">
        <p14:creationId xmlns:p14="http://schemas.microsoft.com/office/powerpoint/2010/main" val="670963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D869-F6A7-A460-4368-473E6D06FA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8578B7-7765-674C-5287-5CD0FEB11B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8DD552-5087-EC77-5CE9-FE35AC96EA68}"/>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1BD68551-5B4D-19F4-86D1-8E123C94FC0A}"/>
              </a:ext>
            </a:extLst>
          </p:cNvPr>
          <p:cNvSpPr>
            <a:spLocks noGrp="1"/>
          </p:cNvSpPr>
          <p:nvPr>
            <p:ph type="sldNum" sz="quarter" idx="5"/>
          </p:nvPr>
        </p:nvSpPr>
        <p:spPr/>
        <p:txBody>
          <a:bodyPr/>
          <a:lstStyle/>
          <a:p>
            <a:fld id="{9AE10EE5-619F-49C4-A452-D0089A4714CA}" type="slidenum">
              <a:rPr lang="en-US" smtClean="0"/>
              <a:t>22</a:t>
            </a:fld>
            <a:endParaRPr lang="en-US"/>
          </a:p>
        </p:txBody>
      </p:sp>
    </p:spTree>
    <p:extLst>
      <p:ext uri="{BB962C8B-B14F-4D97-AF65-F5344CB8AC3E}">
        <p14:creationId xmlns:p14="http://schemas.microsoft.com/office/powerpoint/2010/main" val="1684994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E10EE5-619F-49C4-A452-D0089A4714CA}" type="slidenum">
              <a:rPr lang="en-US" smtClean="0"/>
              <a:t>24</a:t>
            </a:fld>
            <a:endParaRPr lang="en-US"/>
          </a:p>
        </p:txBody>
      </p:sp>
    </p:spTree>
    <p:extLst>
      <p:ext uri="{BB962C8B-B14F-4D97-AF65-F5344CB8AC3E}">
        <p14:creationId xmlns:p14="http://schemas.microsoft.com/office/powerpoint/2010/main" val="963394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CMMC applies to your company’s systems, not government-owned systems.</a:t>
            </a:r>
          </a:p>
          <a:p>
            <a:endParaRPr lang="en-US" dirty="0">
              <a:cs typeface="Calibri"/>
            </a:endParaRPr>
          </a:p>
          <a:p>
            <a:r>
              <a:rPr lang="en-US" dirty="0">
                <a:cs typeface="Calibri"/>
              </a:rPr>
              <a:t>Lower right shows how CMMC is built up from details to requirement to compliance. </a:t>
            </a:r>
          </a:p>
        </p:txBody>
      </p:sp>
      <p:sp>
        <p:nvSpPr>
          <p:cNvPr id="4" name="Slide Number Placeholder 3"/>
          <p:cNvSpPr>
            <a:spLocks noGrp="1"/>
          </p:cNvSpPr>
          <p:nvPr>
            <p:ph type="sldNum" sz="quarter" idx="5"/>
          </p:nvPr>
        </p:nvSpPr>
        <p:spPr/>
        <p:txBody>
          <a:bodyPr/>
          <a:lstStyle/>
          <a:p>
            <a:fld id="{9AE10EE5-619F-49C4-A452-D0089A4714CA}" type="slidenum">
              <a:t>25</a:t>
            </a:fld>
            <a:endParaRPr lang="en-US"/>
          </a:p>
        </p:txBody>
      </p:sp>
    </p:spTree>
    <p:extLst>
      <p:ext uri="{BB962C8B-B14F-4D97-AF65-F5344CB8AC3E}">
        <p14:creationId xmlns:p14="http://schemas.microsoft.com/office/powerpoint/2010/main" val="2614419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E10EE5-619F-49C4-A452-D0089A4714CA}" type="slidenum">
              <a:rPr lang="en-US" smtClean="0"/>
              <a:t>26</a:t>
            </a:fld>
            <a:endParaRPr lang="en-US"/>
          </a:p>
        </p:txBody>
      </p:sp>
    </p:spTree>
    <p:extLst>
      <p:ext uri="{BB962C8B-B14F-4D97-AF65-F5344CB8AC3E}">
        <p14:creationId xmlns:p14="http://schemas.microsoft.com/office/powerpoint/2010/main" val="3210612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A0575-5019-91A1-7773-880195B01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04812-81AF-5CD8-E5B1-91EF01F63B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FF2BA-75C2-572F-FE12-F325F0C66091}"/>
              </a:ext>
            </a:extLst>
          </p:cNvPr>
          <p:cNvSpPr>
            <a:spLocks noGrp="1"/>
          </p:cNvSpPr>
          <p:nvPr>
            <p:ph type="body" idx="1"/>
          </p:nvPr>
        </p:nvSpPr>
        <p:spPr/>
        <p:txBody>
          <a:bodyPr/>
          <a:lstStyle/>
          <a:p>
            <a:r>
              <a:rPr lang="en-US" dirty="0">
                <a:cs typeface="Calibri"/>
              </a:rPr>
              <a:t>FCI, CUI, and contracts.</a:t>
            </a:r>
          </a:p>
        </p:txBody>
      </p:sp>
      <p:sp>
        <p:nvSpPr>
          <p:cNvPr id="4" name="Slide Number Placeholder 3">
            <a:extLst>
              <a:ext uri="{FF2B5EF4-FFF2-40B4-BE49-F238E27FC236}">
                <a16:creationId xmlns:a16="http://schemas.microsoft.com/office/drawing/2014/main" id="{FD38B2FB-FF57-9C4F-0949-650511E9FF66}"/>
              </a:ext>
            </a:extLst>
          </p:cNvPr>
          <p:cNvSpPr>
            <a:spLocks noGrp="1"/>
          </p:cNvSpPr>
          <p:nvPr>
            <p:ph type="sldNum" sz="quarter" idx="5"/>
          </p:nvPr>
        </p:nvSpPr>
        <p:spPr/>
        <p:txBody>
          <a:bodyPr/>
          <a:lstStyle/>
          <a:p>
            <a:fld id="{9AE10EE5-619F-49C4-A452-D0089A4714CA}" type="slidenum">
              <a:t>27</a:t>
            </a:fld>
            <a:endParaRPr lang="en-US"/>
          </a:p>
        </p:txBody>
      </p:sp>
    </p:spTree>
    <p:extLst>
      <p:ext uri="{BB962C8B-B14F-4D97-AF65-F5344CB8AC3E}">
        <p14:creationId xmlns:p14="http://schemas.microsoft.com/office/powerpoint/2010/main" val="3033840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A0575-5019-91A1-7773-880195B01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04812-81AF-5CD8-E5B1-91EF01F63B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FF2BA-75C2-572F-FE12-F325F0C66091}"/>
              </a:ext>
            </a:extLst>
          </p:cNvPr>
          <p:cNvSpPr>
            <a:spLocks noGrp="1"/>
          </p:cNvSpPr>
          <p:nvPr>
            <p:ph type="body" idx="1"/>
          </p:nvPr>
        </p:nvSpPr>
        <p:spPr/>
        <p:txBody>
          <a:bodyPr/>
          <a:lstStyle/>
          <a:p>
            <a:r>
              <a:rPr lang="en-US" dirty="0">
                <a:cs typeface="Calibri"/>
              </a:rPr>
              <a:t>CMMC requirements are in contracts. I’ll show you relevant contract language so you can recognize it.</a:t>
            </a:r>
          </a:p>
        </p:txBody>
      </p:sp>
      <p:sp>
        <p:nvSpPr>
          <p:cNvPr id="4" name="Slide Number Placeholder 3">
            <a:extLst>
              <a:ext uri="{FF2B5EF4-FFF2-40B4-BE49-F238E27FC236}">
                <a16:creationId xmlns:a16="http://schemas.microsoft.com/office/drawing/2014/main" id="{FD38B2FB-FF57-9C4F-0949-650511E9FF66}"/>
              </a:ext>
            </a:extLst>
          </p:cNvPr>
          <p:cNvSpPr>
            <a:spLocks noGrp="1"/>
          </p:cNvSpPr>
          <p:nvPr>
            <p:ph type="sldNum" sz="quarter" idx="5"/>
          </p:nvPr>
        </p:nvSpPr>
        <p:spPr/>
        <p:txBody>
          <a:bodyPr/>
          <a:lstStyle/>
          <a:p>
            <a:fld id="{9AE10EE5-619F-49C4-A452-D0089A4714CA}" type="slidenum">
              <a:t>28</a:t>
            </a:fld>
            <a:endParaRPr lang="en-US"/>
          </a:p>
        </p:txBody>
      </p:sp>
    </p:spTree>
    <p:extLst>
      <p:ext uri="{BB962C8B-B14F-4D97-AF65-F5344CB8AC3E}">
        <p14:creationId xmlns:p14="http://schemas.microsoft.com/office/powerpoint/2010/main" val="2861962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E10EE5-619F-49C4-A452-D0089A4714CA}" type="slidenum">
              <a:rPr lang="en-US" smtClean="0"/>
              <a:t>4</a:t>
            </a:fld>
            <a:endParaRPr lang="en-US"/>
          </a:p>
        </p:txBody>
      </p:sp>
    </p:spTree>
    <p:extLst>
      <p:ext uri="{BB962C8B-B14F-4D97-AF65-F5344CB8AC3E}">
        <p14:creationId xmlns:p14="http://schemas.microsoft.com/office/powerpoint/2010/main" val="3703462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3A084-64FA-1D07-6144-A3B1DA9D8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979C9-C750-8538-F44E-175F2A2E39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430CD6-4D59-DD05-BD9A-97AF8F3B6072}"/>
              </a:ext>
            </a:extLst>
          </p:cNvPr>
          <p:cNvSpPr>
            <a:spLocks noGrp="1"/>
          </p:cNvSpPr>
          <p:nvPr>
            <p:ph type="body" idx="1"/>
          </p:nvPr>
        </p:nvSpPr>
        <p:spPr/>
        <p:txBody>
          <a:bodyPr/>
          <a:lstStyle/>
          <a:p>
            <a:r>
              <a:rPr lang="en-US" dirty="0">
                <a:cs typeface="Calibri"/>
              </a:rPr>
              <a:t>FAR part 52 in federal contracts includes provisions for security, including 52.204-21, which outlines expectations for protecting covered contractor information systems. </a:t>
            </a:r>
          </a:p>
        </p:txBody>
      </p:sp>
      <p:sp>
        <p:nvSpPr>
          <p:cNvPr id="4" name="Slide Number Placeholder 3">
            <a:extLst>
              <a:ext uri="{FF2B5EF4-FFF2-40B4-BE49-F238E27FC236}">
                <a16:creationId xmlns:a16="http://schemas.microsoft.com/office/drawing/2014/main" id="{26279A10-0DDF-BF32-BF97-32BB0A856BB0}"/>
              </a:ext>
            </a:extLst>
          </p:cNvPr>
          <p:cNvSpPr>
            <a:spLocks noGrp="1"/>
          </p:cNvSpPr>
          <p:nvPr>
            <p:ph type="sldNum" sz="quarter" idx="5"/>
          </p:nvPr>
        </p:nvSpPr>
        <p:spPr/>
        <p:txBody>
          <a:bodyPr/>
          <a:lstStyle/>
          <a:p>
            <a:fld id="{9AE10EE5-619F-49C4-A452-D0089A4714CA}" type="slidenum">
              <a:t>29</a:t>
            </a:fld>
            <a:endParaRPr lang="en-US"/>
          </a:p>
        </p:txBody>
      </p:sp>
    </p:spTree>
    <p:extLst>
      <p:ext uri="{BB962C8B-B14F-4D97-AF65-F5344CB8AC3E}">
        <p14:creationId xmlns:p14="http://schemas.microsoft.com/office/powerpoint/2010/main" val="1903520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5BCAB-03D2-293C-A281-D2B6EB99E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97D78-524C-73D9-7A4C-B3ACF11D5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14B9F4-CFEE-7F6A-7C85-98ED13C26D57}"/>
              </a:ext>
            </a:extLst>
          </p:cNvPr>
          <p:cNvSpPr>
            <a:spLocks noGrp="1"/>
          </p:cNvSpPr>
          <p:nvPr>
            <p:ph type="body" idx="1"/>
          </p:nvPr>
        </p:nvSpPr>
        <p:spPr/>
        <p:txBody>
          <a:bodyPr/>
          <a:lstStyle/>
          <a:p>
            <a:r>
              <a:rPr lang="en-US" dirty="0">
                <a:cs typeface="Calibri"/>
              </a:rPr>
              <a:t>In defense contracts, DFARS takes the FAR clause farther and directs compliance with 800-171, including SSP, POA&amp;M, IRP, etc.  You have to be compliant with these provisions, but there’s no program for verifying compliance over time. </a:t>
            </a:r>
          </a:p>
        </p:txBody>
      </p:sp>
      <p:sp>
        <p:nvSpPr>
          <p:cNvPr id="4" name="Slide Number Placeholder 3">
            <a:extLst>
              <a:ext uri="{FF2B5EF4-FFF2-40B4-BE49-F238E27FC236}">
                <a16:creationId xmlns:a16="http://schemas.microsoft.com/office/drawing/2014/main" id="{3D8D1508-F9F7-9D68-4804-500EE406007C}"/>
              </a:ext>
            </a:extLst>
          </p:cNvPr>
          <p:cNvSpPr>
            <a:spLocks noGrp="1"/>
          </p:cNvSpPr>
          <p:nvPr>
            <p:ph type="sldNum" sz="quarter" idx="5"/>
          </p:nvPr>
        </p:nvSpPr>
        <p:spPr/>
        <p:txBody>
          <a:bodyPr/>
          <a:lstStyle/>
          <a:p>
            <a:fld id="{9AE10EE5-619F-49C4-A452-D0089A4714CA}" type="slidenum">
              <a:t>30</a:t>
            </a:fld>
            <a:endParaRPr lang="en-US"/>
          </a:p>
        </p:txBody>
      </p:sp>
    </p:spTree>
    <p:extLst>
      <p:ext uri="{BB962C8B-B14F-4D97-AF65-F5344CB8AC3E}">
        <p14:creationId xmlns:p14="http://schemas.microsoft.com/office/powerpoint/2010/main" val="302983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5BCAB-03D2-293C-A281-D2B6EB99E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97D78-524C-73D9-7A4C-B3ACF11D5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14B9F4-CFEE-7F6A-7C85-98ED13C26D57}"/>
              </a:ext>
            </a:extLst>
          </p:cNvPr>
          <p:cNvSpPr>
            <a:spLocks noGrp="1"/>
          </p:cNvSpPr>
          <p:nvPr>
            <p:ph type="body" idx="1"/>
          </p:nvPr>
        </p:nvSpPr>
        <p:spPr/>
        <p:txBody>
          <a:bodyPr/>
          <a:lstStyle/>
          <a:p>
            <a:r>
              <a:rPr lang="en-US" dirty="0">
                <a:cs typeface="Calibri"/>
              </a:rPr>
              <a:t>If you use public cloud, your security boundary includes those cloud services. For 252.204-7012 this calls for FedRAMP Moderate services. If you’re not paying extra for a government cloud then you probably aren’t here. </a:t>
            </a:r>
          </a:p>
        </p:txBody>
      </p:sp>
      <p:sp>
        <p:nvSpPr>
          <p:cNvPr id="4" name="Slide Number Placeholder 3">
            <a:extLst>
              <a:ext uri="{FF2B5EF4-FFF2-40B4-BE49-F238E27FC236}">
                <a16:creationId xmlns:a16="http://schemas.microsoft.com/office/drawing/2014/main" id="{3D8D1508-F9F7-9D68-4804-500EE406007C}"/>
              </a:ext>
            </a:extLst>
          </p:cNvPr>
          <p:cNvSpPr>
            <a:spLocks noGrp="1"/>
          </p:cNvSpPr>
          <p:nvPr>
            <p:ph type="sldNum" sz="quarter" idx="5"/>
          </p:nvPr>
        </p:nvSpPr>
        <p:spPr/>
        <p:txBody>
          <a:bodyPr/>
          <a:lstStyle/>
          <a:p>
            <a:fld id="{9AE10EE5-619F-49C4-A452-D0089A4714CA}" type="slidenum">
              <a:t>31</a:t>
            </a:fld>
            <a:endParaRPr lang="en-US"/>
          </a:p>
        </p:txBody>
      </p:sp>
    </p:spTree>
    <p:extLst>
      <p:ext uri="{BB962C8B-B14F-4D97-AF65-F5344CB8AC3E}">
        <p14:creationId xmlns:p14="http://schemas.microsoft.com/office/powerpoint/2010/main" val="598101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5BCAB-03D2-293C-A281-D2B6EB99E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97D78-524C-73D9-7A4C-B3ACF11D5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14B9F4-CFEE-7F6A-7C85-98ED13C26D57}"/>
              </a:ext>
            </a:extLst>
          </p:cNvPr>
          <p:cNvSpPr>
            <a:spLocks noGrp="1"/>
          </p:cNvSpPr>
          <p:nvPr>
            <p:ph type="body" idx="1"/>
          </p:nvPr>
        </p:nvSpPr>
        <p:spPr/>
        <p:txBody>
          <a:bodyPr/>
          <a:lstStyle/>
          <a:p>
            <a:r>
              <a:rPr lang="en-US" dirty="0">
                <a:cs typeface="Calibri"/>
              </a:rPr>
              <a:t>The 7019 clause directs this assessment for contracts implementing 7012. It is a self-assessment.</a:t>
            </a:r>
          </a:p>
        </p:txBody>
      </p:sp>
      <p:sp>
        <p:nvSpPr>
          <p:cNvPr id="4" name="Slide Number Placeholder 3">
            <a:extLst>
              <a:ext uri="{FF2B5EF4-FFF2-40B4-BE49-F238E27FC236}">
                <a16:creationId xmlns:a16="http://schemas.microsoft.com/office/drawing/2014/main" id="{3D8D1508-F9F7-9D68-4804-500EE406007C}"/>
              </a:ext>
            </a:extLst>
          </p:cNvPr>
          <p:cNvSpPr>
            <a:spLocks noGrp="1"/>
          </p:cNvSpPr>
          <p:nvPr>
            <p:ph type="sldNum" sz="quarter" idx="5"/>
          </p:nvPr>
        </p:nvSpPr>
        <p:spPr/>
        <p:txBody>
          <a:bodyPr/>
          <a:lstStyle/>
          <a:p>
            <a:fld id="{9AE10EE5-619F-49C4-A452-D0089A4714CA}" type="slidenum">
              <a:t>32</a:t>
            </a:fld>
            <a:endParaRPr lang="en-US"/>
          </a:p>
        </p:txBody>
      </p:sp>
    </p:spTree>
    <p:extLst>
      <p:ext uri="{BB962C8B-B14F-4D97-AF65-F5344CB8AC3E}">
        <p14:creationId xmlns:p14="http://schemas.microsoft.com/office/powerpoint/2010/main" val="2593055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3174D-79AD-C273-2D09-AB4F59AC7A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21B09-F703-4ED7-B863-E487378112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D5F7F-B239-25AC-E352-0868D8540C17}"/>
              </a:ext>
            </a:extLst>
          </p:cNvPr>
          <p:cNvSpPr>
            <a:spLocks noGrp="1"/>
          </p:cNvSpPr>
          <p:nvPr>
            <p:ph type="body" idx="1"/>
          </p:nvPr>
        </p:nvSpPr>
        <p:spPr/>
        <p:txBody>
          <a:bodyPr/>
          <a:lstStyle/>
          <a:p>
            <a:r>
              <a:rPr lang="en-US" dirty="0">
                <a:cs typeface="Calibri"/>
              </a:rPr>
              <a:t>The new DFARS clause, 252.204-7021 explicitly calls for CMMC compliance.  </a:t>
            </a:r>
          </a:p>
          <a:p>
            <a:endParaRPr lang="en-US" dirty="0">
              <a:cs typeface="Calibri"/>
            </a:endParaRPr>
          </a:p>
          <a:p>
            <a:r>
              <a:rPr lang="en-US" dirty="0">
                <a:cs typeface="Calibri"/>
              </a:rPr>
              <a:t>Prior to award. If you state in a bid that you will achieve by award, I think that creates contract risk for the government. </a:t>
            </a:r>
          </a:p>
          <a:p>
            <a:endParaRPr lang="en-US" dirty="0">
              <a:cs typeface="Calibri"/>
            </a:endParaRPr>
          </a:p>
          <a:p>
            <a:r>
              <a:rPr lang="en-US" dirty="0">
                <a:cs typeface="Calibri"/>
              </a:rPr>
              <a:t>Note subcontractors are also impacted.</a:t>
            </a:r>
          </a:p>
        </p:txBody>
      </p:sp>
      <p:sp>
        <p:nvSpPr>
          <p:cNvPr id="4" name="Slide Number Placeholder 3">
            <a:extLst>
              <a:ext uri="{FF2B5EF4-FFF2-40B4-BE49-F238E27FC236}">
                <a16:creationId xmlns:a16="http://schemas.microsoft.com/office/drawing/2014/main" id="{88EA2EB2-9265-9491-3E2E-3B750FB2E3BD}"/>
              </a:ext>
            </a:extLst>
          </p:cNvPr>
          <p:cNvSpPr>
            <a:spLocks noGrp="1"/>
          </p:cNvSpPr>
          <p:nvPr>
            <p:ph type="sldNum" sz="quarter" idx="5"/>
          </p:nvPr>
        </p:nvSpPr>
        <p:spPr/>
        <p:txBody>
          <a:bodyPr/>
          <a:lstStyle/>
          <a:p>
            <a:fld id="{9AE10EE5-619F-49C4-A452-D0089A4714CA}" type="slidenum">
              <a:t>33</a:t>
            </a:fld>
            <a:endParaRPr lang="en-US"/>
          </a:p>
        </p:txBody>
      </p:sp>
    </p:spTree>
    <p:extLst>
      <p:ext uri="{BB962C8B-B14F-4D97-AF65-F5344CB8AC3E}">
        <p14:creationId xmlns:p14="http://schemas.microsoft.com/office/powerpoint/2010/main" val="3318517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9B7F9-C5D0-BC8F-7B4A-A636F44D3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5F44A-4495-1E08-97C5-0C0F826F9A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4FA33E-CC59-4EB0-1CE1-640D19101C0F}"/>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F16D22D7-6864-40F7-90E0-89339AA88E49}"/>
              </a:ext>
            </a:extLst>
          </p:cNvPr>
          <p:cNvSpPr>
            <a:spLocks noGrp="1"/>
          </p:cNvSpPr>
          <p:nvPr>
            <p:ph type="sldNum" sz="quarter" idx="5"/>
          </p:nvPr>
        </p:nvSpPr>
        <p:spPr/>
        <p:txBody>
          <a:bodyPr/>
          <a:lstStyle/>
          <a:p>
            <a:fld id="{9AE10EE5-619F-49C4-A452-D0089A4714CA}" type="slidenum">
              <a:t>34</a:t>
            </a:fld>
            <a:endParaRPr lang="en-US"/>
          </a:p>
        </p:txBody>
      </p:sp>
    </p:spTree>
    <p:extLst>
      <p:ext uri="{BB962C8B-B14F-4D97-AF65-F5344CB8AC3E}">
        <p14:creationId xmlns:p14="http://schemas.microsoft.com/office/powerpoint/2010/main" val="2996666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CE75D-D499-B1B8-49C1-576B9E4F39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5F230-4D27-2CB3-BB23-A95D57D38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71201-80A6-D45B-E5CB-5E2D7E8B61B2}"/>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0733CCE4-17F4-6C23-1793-63605EF80B7D}"/>
              </a:ext>
            </a:extLst>
          </p:cNvPr>
          <p:cNvSpPr>
            <a:spLocks noGrp="1"/>
          </p:cNvSpPr>
          <p:nvPr>
            <p:ph type="sldNum" sz="quarter" idx="5"/>
          </p:nvPr>
        </p:nvSpPr>
        <p:spPr/>
        <p:txBody>
          <a:bodyPr/>
          <a:lstStyle/>
          <a:p>
            <a:fld id="{9AE10EE5-619F-49C4-A452-D0089A4714CA}" type="slidenum">
              <a:t>35</a:t>
            </a:fld>
            <a:endParaRPr lang="en-US"/>
          </a:p>
        </p:txBody>
      </p:sp>
    </p:spTree>
    <p:extLst>
      <p:ext uri="{BB962C8B-B14F-4D97-AF65-F5344CB8AC3E}">
        <p14:creationId xmlns:p14="http://schemas.microsoft.com/office/powerpoint/2010/main" val="1098951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A0575-5019-91A1-7773-880195B01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04812-81AF-5CD8-E5B1-91EF01F63B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FF2BA-75C2-572F-FE12-F325F0C66091}"/>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FD38B2FB-FF57-9C4F-0949-650511E9FF66}"/>
              </a:ext>
            </a:extLst>
          </p:cNvPr>
          <p:cNvSpPr>
            <a:spLocks noGrp="1"/>
          </p:cNvSpPr>
          <p:nvPr>
            <p:ph type="sldNum" sz="quarter" idx="5"/>
          </p:nvPr>
        </p:nvSpPr>
        <p:spPr/>
        <p:txBody>
          <a:bodyPr/>
          <a:lstStyle/>
          <a:p>
            <a:fld id="{9AE10EE5-619F-49C4-A452-D0089A4714CA}" type="slidenum">
              <a:t>36</a:t>
            </a:fld>
            <a:endParaRPr lang="en-US"/>
          </a:p>
        </p:txBody>
      </p:sp>
    </p:spTree>
    <p:extLst>
      <p:ext uri="{BB962C8B-B14F-4D97-AF65-F5344CB8AC3E}">
        <p14:creationId xmlns:p14="http://schemas.microsoft.com/office/powerpoint/2010/main" val="3648624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3174D-79AD-C273-2D09-AB4F59AC7A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21B09-F703-4ED7-B863-E487378112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D5F7F-B239-25AC-E352-0868D8540C17}"/>
              </a:ext>
            </a:extLst>
          </p:cNvPr>
          <p:cNvSpPr>
            <a:spLocks noGrp="1"/>
          </p:cNvSpPr>
          <p:nvPr>
            <p:ph type="body" idx="1"/>
          </p:nvPr>
        </p:nvSpPr>
        <p:spPr/>
        <p:txBody>
          <a:bodyPr/>
          <a:lstStyle/>
          <a:p>
            <a:r>
              <a:rPr lang="en-US" dirty="0">
                <a:cs typeface="Calibri"/>
              </a:rPr>
              <a:t>This might be a little bit in the weeds for many of you, but if you’re curious about the definition of CUI and FCI, NARA is the responsible agency for these definitions.</a:t>
            </a:r>
          </a:p>
          <a:p>
            <a:endParaRPr lang="en-US" dirty="0">
              <a:cs typeface="Calibri"/>
            </a:endParaRPr>
          </a:p>
          <a:p>
            <a:r>
              <a:rPr lang="en-US" dirty="0">
                <a:cs typeface="Calibri"/>
              </a:rPr>
              <a:t>This citation of Code of Federal Regulations 48 for FCI actually is the FAR language I introduced earlier.</a:t>
            </a:r>
          </a:p>
          <a:p>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88EA2EB2-9265-9491-3E2E-3B750FB2E3BD}"/>
              </a:ext>
            </a:extLst>
          </p:cNvPr>
          <p:cNvSpPr>
            <a:spLocks noGrp="1"/>
          </p:cNvSpPr>
          <p:nvPr>
            <p:ph type="sldNum" sz="quarter" idx="5"/>
          </p:nvPr>
        </p:nvSpPr>
        <p:spPr/>
        <p:txBody>
          <a:bodyPr/>
          <a:lstStyle/>
          <a:p>
            <a:fld id="{9AE10EE5-619F-49C4-A452-D0089A4714CA}" type="slidenum">
              <a:t>37</a:t>
            </a:fld>
            <a:endParaRPr lang="en-US"/>
          </a:p>
        </p:txBody>
      </p:sp>
    </p:spTree>
    <p:extLst>
      <p:ext uri="{BB962C8B-B14F-4D97-AF65-F5344CB8AC3E}">
        <p14:creationId xmlns:p14="http://schemas.microsoft.com/office/powerpoint/2010/main" val="2200108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3174D-79AD-C273-2D09-AB4F59AC7A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21B09-F703-4ED7-B863-E487378112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D5F7F-B239-25AC-E352-0868D8540C17}"/>
              </a:ext>
            </a:extLst>
          </p:cNvPr>
          <p:cNvSpPr>
            <a:spLocks noGrp="1"/>
          </p:cNvSpPr>
          <p:nvPr>
            <p:ph type="body" idx="1"/>
          </p:nvPr>
        </p:nvSpPr>
        <p:spPr/>
        <p:txBody>
          <a:bodyPr/>
          <a:lstStyle/>
          <a:p>
            <a:r>
              <a:rPr lang="en-US" dirty="0">
                <a:cs typeface="Calibri"/>
              </a:rPr>
              <a:t>These 20 groupings are pretty broad, and each is broken down into categories such as these five for defense.  It’s likely that the majority of us in this call will deal with the first two or three categories of information. </a:t>
            </a:r>
          </a:p>
        </p:txBody>
      </p:sp>
      <p:sp>
        <p:nvSpPr>
          <p:cNvPr id="4" name="Slide Number Placeholder 3">
            <a:extLst>
              <a:ext uri="{FF2B5EF4-FFF2-40B4-BE49-F238E27FC236}">
                <a16:creationId xmlns:a16="http://schemas.microsoft.com/office/drawing/2014/main" id="{88EA2EB2-9265-9491-3E2E-3B750FB2E3BD}"/>
              </a:ext>
            </a:extLst>
          </p:cNvPr>
          <p:cNvSpPr>
            <a:spLocks noGrp="1"/>
          </p:cNvSpPr>
          <p:nvPr>
            <p:ph type="sldNum" sz="quarter" idx="5"/>
          </p:nvPr>
        </p:nvSpPr>
        <p:spPr/>
        <p:txBody>
          <a:bodyPr/>
          <a:lstStyle/>
          <a:p>
            <a:fld id="{9AE10EE5-619F-49C4-A452-D0089A4714CA}" type="slidenum">
              <a:t>38</a:t>
            </a:fld>
            <a:endParaRPr lang="en-US"/>
          </a:p>
        </p:txBody>
      </p:sp>
    </p:spTree>
    <p:extLst>
      <p:ext uri="{BB962C8B-B14F-4D97-AF65-F5344CB8AC3E}">
        <p14:creationId xmlns:p14="http://schemas.microsoft.com/office/powerpoint/2010/main" val="243895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AE10EE5-619F-49C4-A452-D0089A4714CA}" type="slidenum">
              <a:rPr lang="en-US" smtClean="0"/>
              <a:t>9</a:t>
            </a:fld>
            <a:endParaRPr lang="en-US"/>
          </a:p>
        </p:txBody>
      </p:sp>
    </p:spTree>
    <p:extLst>
      <p:ext uri="{BB962C8B-B14F-4D97-AF65-F5344CB8AC3E}">
        <p14:creationId xmlns:p14="http://schemas.microsoft.com/office/powerpoint/2010/main" val="1330941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EE7D-CF79-E93E-ABCD-722B621C1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0AF40-2070-8B9A-7884-61BF01CAD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F609A-2FA8-6B99-25CC-7AD0151A6AD5}"/>
              </a:ext>
            </a:extLst>
          </p:cNvPr>
          <p:cNvSpPr>
            <a:spLocks noGrp="1"/>
          </p:cNvSpPr>
          <p:nvPr>
            <p:ph type="body" idx="1"/>
          </p:nvPr>
        </p:nvSpPr>
        <p:spPr/>
        <p:txBody>
          <a:bodyPr/>
          <a:lstStyle/>
          <a:p>
            <a:r>
              <a:rPr lang="en-US" dirty="0">
                <a:cs typeface="Calibri"/>
              </a:rPr>
              <a:t>NIST SP 800-171 gets talked about a lot.  Note that it governs non-federal systems and defines requirements for working with CUI.  The current revision is r3. CMMC 2.0 requires r2.</a:t>
            </a:r>
          </a:p>
        </p:txBody>
      </p:sp>
      <p:sp>
        <p:nvSpPr>
          <p:cNvPr id="4" name="Slide Number Placeholder 3">
            <a:extLst>
              <a:ext uri="{FF2B5EF4-FFF2-40B4-BE49-F238E27FC236}">
                <a16:creationId xmlns:a16="http://schemas.microsoft.com/office/drawing/2014/main" id="{8A195617-310C-A842-BFD1-A357501F1901}"/>
              </a:ext>
            </a:extLst>
          </p:cNvPr>
          <p:cNvSpPr>
            <a:spLocks noGrp="1"/>
          </p:cNvSpPr>
          <p:nvPr>
            <p:ph type="sldNum" sz="quarter" idx="5"/>
          </p:nvPr>
        </p:nvSpPr>
        <p:spPr/>
        <p:txBody>
          <a:bodyPr/>
          <a:lstStyle/>
          <a:p>
            <a:fld id="{9AE10EE5-619F-49C4-A452-D0089A4714CA}" type="slidenum">
              <a:t>39</a:t>
            </a:fld>
            <a:endParaRPr lang="en-US"/>
          </a:p>
        </p:txBody>
      </p:sp>
    </p:spTree>
    <p:extLst>
      <p:ext uri="{BB962C8B-B14F-4D97-AF65-F5344CB8AC3E}">
        <p14:creationId xmlns:p14="http://schemas.microsoft.com/office/powerpoint/2010/main" val="2677259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EE7D-CF79-E93E-ABCD-722B621C1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0AF40-2070-8B9A-7884-61BF01CAD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F609A-2FA8-6B99-25CC-7AD0151A6AD5}"/>
              </a:ext>
            </a:extLst>
          </p:cNvPr>
          <p:cNvSpPr>
            <a:spLocks noGrp="1"/>
          </p:cNvSpPr>
          <p:nvPr>
            <p:ph type="body" idx="1"/>
          </p:nvPr>
        </p:nvSpPr>
        <p:spPr/>
        <p:txBody>
          <a:bodyPr/>
          <a:lstStyle/>
          <a:p>
            <a:r>
              <a:rPr lang="en-US" dirty="0">
                <a:cs typeface="Calibri"/>
              </a:rPr>
              <a:t>171 describes these 17 families of controls, and each family is made up of specific controls. CMMC level 2 compliance requires being compliant with all 110 controls.</a:t>
            </a:r>
          </a:p>
        </p:txBody>
      </p:sp>
      <p:sp>
        <p:nvSpPr>
          <p:cNvPr id="4" name="Slide Number Placeholder 3">
            <a:extLst>
              <a:ext uri="{FF2B5EF4-FFF2-40B4-BE49-F238E27FC236}">
                <a16:creationId xmlns:a16="http://schemas.microsoft.com/office/drawing/2014/main" id="{8A195617-310C-A842-BFD1-A357501F1901}"/>
              </a:ext>
            </a:extLst>
          </p:cNvPr>
          <p:cNvSpPr>
            <a:spLocks noGrp="1"/>
          </p:cNvSpPr>
          <p:nvPr>
            <p:ph type="sldNum" sz="quarter" idx="5"/>
          </p:nvPr>
        </p:nvSpPr>
        <p:spPr/>
        <p:txBody>
          <a:bodyPr/>
          <a:lstStyle/>
          <a:p>
            <a:fld id="{9AE10EE5-619F-49C4-A452-D0089A4714CA}" type="slidenum">
              <a:t>40</a:t>
            </a:fld>
            <a:endParaRPr lang="en-US"/>
          </a:p>
        </p:txBody>
      </p:sp>
    </p:spTree>
    <p:extLst>
      <p:ext uri="{BB962C8B-B14F-4D97-AF65-F5344CB8AC3E}">
        <p14:creationId xmlns:p14="http://schemas.microsoft.com/office/powerpoint/2010/main" val="965577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EE7D-CF79-E93E-ABCD-722B621C1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0AF40-2070-8B9A-7884-61BF01CAD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F609A-2FA8-6B99-25CC-7AD0151A6AD5}"/>
              </a:ext>
            </a:extLst>
          </p:cNvPr>
          <p:cNvSpPr>
            <a:spLocks noGrp="1"/>
          </p:cNvSpPr>
          <p:nvPr>
            <p:ph type="body" idx="1"/>
          </p:nvPr>
        </p:nvSpPr>
        <p:spPr/>
        <p:txBody>
          <a:bodyPr/>
          <a:lstStyle/>
          <a:p>
            <a:r>
              <a:rPr lang="en-US" dirty="0">
                <a:cs typeface="Calibri"/>
              </a:rPr>
              <a:t>171A adds an additional 320 assessment objectives to compliance with 171. This is in-scope for a CMMC level 2 effort.</a:t>
            </a:r>
          </a:p>
        </p:txBody>
      </p:sp>
      <p:sp>
        <p:nvSpPr>
          <p:cNvPr id="4" name="Slide Number Placeholder 3">
            <a:extLst>
              <a:ext uri="{FF2B5EF4-FFF2-40B4-BE49-F238E27FC236}">
                <a16:creationId xmlns:a16="http://schemas.microsoft.com/office/drawing/2014/main" id="{8A195617-310C-A842-BFD1-A357501F1901}"/>
              </a:ext>
            </a:extLst>
          </p:cNvPr>
          <p:cNvSpPr>
            <a:spLocks noGrp="1"/>
          </p:cNvSpPr>
          <p:nvPr>
            <p:ph type="sldNum" sz="quarter" idx="5"/>
          </p:nvPr>
        </p:nvSpPr>
        <p:spPr/>
        <p:txBody>
          <a:bodyPr/>
          <a:lstStyle/>
          <a:p>
            <a:fld id="{9AE10EE5-619F-49C4-A452-D0089A4714CA}" type="slidenum">
              <a:t>41</a:t>
            </a:fld>
            <a:endParaRPr lang="en-US"/>
          </a:p>
        </p:txBody>
      </p:sp>
    </p:spTree>
    <p:extLst>
      <p:ext uri="{BB962C8B-B14F-4D97-AF65-F5344CB8AC3E}">
        <p14:creationId xmlns:p14="http://schemas.microsoft.com/office/powerpoint/2010/main" val="1578822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EE7D-CF79-E93E-ABCD-722B621C1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0AF40-2070-8B9A-7884-61BF01CAD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F609A-2FA8-6B99-25CC-7AD0151A6AD5}"/>
              </a:ext>
            </a:extLst>
          </p:cNvPr>
          <p:cNvSpPr>
            <a:spLocks noGrp="1"/>
          </p:cNvSpPr>
          <p:nvPr>
            <p:ph type="body" idx="1"/>
          </p:nvPr>
        </p:nvSpPr>
        <p:spPr/>
        <p:txBody>
          <a:bodyPr/>
          <a:lstStyle/>
          <a:p>
            <a:r>
              <a:rPr lang="en-US" dirty="0">
                <a:cs typeface="Calibri"/>
              </a:rPr>
              <a:t>We won’t cover CMMC level 3 in this brief, as the rules have not really been settled. But in general, level 3 will require compliance with 171, 171A, and 172. This will include requirements for penetration testing. As I understand it, level 3 will be required for contractors working on things like weapons systems.</a:t>
            </a:r>
          </a:p>
        </p:txBody>
      </p:sp>
      <p:sp>
        <p:nvSpPr>
          <p:cNvPr id="4" name="Slide Number Placeholder 3">
            <a:extLst>
              <a:ext uri="{FF2B5EF4-FFF2-40B4-BE49-F238E27FC236}">
                <a16:creationId xmlns:a16="http://schemas.microsoft.com/office/drawing/2014/main" id="{8A195617-310C-A842-BFD1-A357501F1901}"/>
              </a:ext>
            </a:extLst>
          </p:cNvPr>
          <p:cNvSpPr>
            <a:spLocks noGrp="1"/>
          </p:cNvSpPr>
          <p:nvPr>
            <p:ph type="sldNum" sz="quarter" idx="5"/>
          </p:nvPr>
        </p:nvSpPr>
        <p:spPr/>
        <p:txBody>
          <a:bodyPr/>
          <a:lstStyle/>
          <a:p>
            <a:fld id="{9AE10EE5-619F-49C4-A452-D0089A4714CA}" type="slidenum">
              <a:t>42</a:t>
            </a:fld>
            <a:endParaRPr lang="en-US"/>
          </a:p>
        </p:txBody>
      </p:sp>
    </p:spTree>
    <p:extLst>
      <p:ext uri="{BB962C8B-B14F-4D97-AF65-F5344CB8AC3E}">
        <p14:creationId xmlns:p14="http://schemas.microsoft.com/office/powerpoint/2010/main" val="3010642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F5A8B-E6E9-0D77-F3AD-B81C486C5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A4379-3319-5F53-6754-00BC4DCC6E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F04FA1-B31D-F1FF-F454-618FB9C9681E}"/>
              </a:ext>
            </a:extLst>
          </p:cNvPr>
          <p:cNvSpPr>
            <a:spLocks noGrp="1"/>
          </p:cNvSpPr>
          <p:nvPr>
            <p:ph type="body" idx="1"/>
          </p:nvPr>
        </p:nvSpPr>
        <p:spPr/>
        <p:txBody>
          <a:bodyPr/>
          <a:lstStyle/>
          <a:p>
            <a:r>
              <a:rPr lang="en-US" dirty="0">
                <a:cs typeface="Calibri"/>
              </a:rPr>
              <a:t>We’ve set the stage with understanding contract language, the definitions of CUI, and the important NIST publications. Now we can talk about CMMC itself.</a:t>
            </a:r>
          </a:p>
          <a:p>
            <a:endParaRPr lang="en-US" dirty="0">
              <a:cs typeface="Calibri"/>
            </a:endParaRPr>
          </a:p>
          <a:p>
            <a:r>
              <a:rPr lang="en-US" dirty="0">
                <a:cs typeface="Calibri"/>
              </a:rPr>
              <a:t>The DoD CIO link at the bottom is an excellent starting point. There’s a note on the site that updates are paused pending review of the 2.0 rules by congress.</a:t>
            </a:r>
          </a:p>
          <a:p>
            <a:endParaRPr lang="en-US" dirty="0">
              <a:cs typeface="Calibri"/>
            </a:endParaRPr>
          </a:p>
          <a:p>
            <a:r>
              <a:rPr lang="en-US" dirty="0">
                <a:cs typeface="Calibri"/>
              </a:rPr>
              <a:t>Three levels for CMMC. Level 1 is a self-assessment of 17 controls. Level 2 is a 3</a:t>
            </a:r>
            <a:r>
              <a:rPr lang="en-US" baseline="30000" dirty="0">
                <a:cs typeface="Calibri"/>
              </a:rPr>
              <a:t>rd</a:t>
            </a:r>
            <a:r>
              <a:rPr lang="en-US" dirty="0">
                <a:cs typeface="Calibri"/>
              </a:rPr>
              <a:t> party assessment of 110 controls. Level 3 is an assessment conducted directly by the government. </a:t>
            </a:r>
          </a:p>
          <a:p>
            <a:endParaRPr lang="en-US" dirty="0">
              <a:cs typeface="Calibri"/>
            </a:endParaRPr>
          </a:p>
          <a:p>
            <a:r>
              <a:rPr lang="en-US" dirty="0">
                <a:cs typeface="Calibri"/>
              </a:rPr>
              <a:t>Remember, CMMC 2.0 uses 171 R2, even though R3 is current.</a:t>
            </a:r>
          </a:p>
        </p:txBody>
      </p:sp>
      <p:sp>
        <p:nvSpPr>
          <p:cNvPr id="4" name="Slide Number Placeholder 3">
            <a:extLst>
              <a:ext uri="{FF2B5EF4-FFF2-40B4-BE49-F238E27FC236}">
                <a16:creationId xmlns:a16="http://schemas.microsoft.com/office/drawing/2014/main" id="{25384870-A270-F5A4-282D-C1C04BE343A8}"/>
              </a:ext>
            </a:extLst>
          </p:cNvPr>
          <p:cNvSpPr>
            <a:spLocks noGrp="1"/>
          </p:cNvSpPr>
          <p:nvPr>
            <p:ph type="sldNum" sz="quarter" idx="5"/>
          </p:nvPr>
        </p:nvSpPr>
        <p:spPr/>
        <p:txBody>
          <a:bodyPr/>
          <a:lstStyle/>
          <a:p>
            <a:fld id="{9AE10EE5-619F-49C4-A452-D0089A4714CA}" type="slidenum">
              <a:t>43</a:t>
            </a:fld>
            <a:endParaRPr lang="en-US"/>
          </a:p>
        </p:txBody>
      </p:sp>
    </p:spTree>
    <p:extLst>
      <p:ext uri="{BB962C8B-B14F-4D97-AF65-F5344CB8AC3E}">
        <p14:creationId xmlns:p14="http://schemas.microsoft.com/office/powerpoint/2010/main" val="3466094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F5A8B-E6E9-0D77-F3AD-B81C486C5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A4379-3319-5F53-6754-00BC4DCC6E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F04FA1-B31D-F1FF-F454-618FB9C9681E}"/>
              </a:ext>
            </a:extLst>
          </p:cNvPr>
          <p:cNvSpPr>
            <a:spLocks noGrp="1"/>
          </p:cNvSpPr>
          <p:nvPr>
            <p:ph type="body" idx="1"/>
          </p:nvPr>
        </p:nvSpPr>
        <p:spPr/>
        <p:txBody>
          <a:bodyPr/>
          <a:lstStyle/>
          <a:p>
            <a:r>
              <a:rPr lang="en-US" dirty="0">
                <a:cs typeface="Calibri"/>
              </a:rPr>
              <a:t>These documents are a little dated but still the current guidance for scoping and conducting a level 1 assessment.</a:t>
            </a:r>
          </a:p>
          <a:p>
            <a:endParaRPr lang="en-US" dirty="0">
              <a:cs typeface="Calibri"/>
            </a:endParaRPr>
          </a:p>
          <a:p>
            <a:r>
              <a:rPr lang="en-US" dirty="0">
                <a:cs typeface="Calibri"/>
              </a:rPr>
              <a:t>According to the Cyber AB town hall last night, updated CMMC Assessment Process documentation is expected by labor day this year.</a:t>
            </a:r>
          </a:p>
          <a:p>
            <a:endParaRPr lang="en-US" dirty="0">
              <a:cs typeface="Calibri"/>
            </a:endParaRPr>
          </a:p>
          <a:p>
            <a:r>
              <a:rPr lang="en-US" dirty="0">
                <a:cs typeface="Calibri"/>
              </a:rPr>
              <a:t>You conduct your self-assessment and document your status in SPRS.</a:t>
            </a:r>
          </a:p>
        </p:txBody>
      </p:sp>
      <p:sp>
        <p:nvSpPr>
          <p:cNvPr id="4" name="Slide Number Placeholder 3">
            <a:extLst>
              <a:ext uri="{FF2B5EF4-FFF2-40B4-BE49-F238E27FC236}">
                <a16:creationId xmlns:a16="http://schemas.microsoft.com/office/drawing/2014/main" id="{25384870-A270-F5A4-282D-C1C04BE343A8}"/>
              </a:ext>
            </a:extLst>
          </p:cNvPr>
          <p:cNvSpPr>
            <a:spLocks noGrp="1"/>
          </p:cNvSpPr>
          <p:nvPr>
            <p:ph type="sldNum" sz="quarter" idx="5"/>
          </p:nvPr>
        </p:nvSpPr>
        <p:spPr/>
        <p:txBody>
          <a:bodyPr/>
          <a:lstStyle/>
          <a:p>
            <a:fld id="{9AE10EE5-619F-49C4-A452-D0089A4714CA}" type="slidenum">
              <a:t>44</a:t>
            </a:fld>
            <a:endParaRPr lang="en-US"/>
          </a:p>
        </p:txBody>
      </p:sp>
    </p:spTree>
    <p:extLst>
      <p:ext uri="{BB962C8B-B14F-4D97-AF65-F5344CB8AC3E}">
        <p14:creationId xmlns:p14="http://schemas.microsoft.com/office/powerpoint/2010/main" val="4254318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F5A8B-E6E9-0D77-F3AD-B81C486C5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A4379-3319-5F53-6754-00BC4DCC6E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F04FA1-B31D-F1FF-F454-618FB9C9681E}"/>
              </a:ext>
            </a:extLst>
          </p:cNvPr>
          <p:cNvSpPr>
            <a:spLocks noGrp="1"/>
          </p:cNvSpPr>
          <p:nvPr>
            <p:ph type="body" idx="1"/>
          </p:nvPr>
        </p:nvSpPr>
        <p:spPr/>
        <p:txBody>
          <a:bodyPr/>
          <a:lstStyle/>
          <a:p>
            <a:r>
              <a:rPr lang="en-US" dirty="0">
                <a:cs typeface="Calibri"/>
              </a:rPr>
              <a:t>CMMC Level 2 will require a C3PAO to conduct the assessment and provide a certification of compliance. </a:t>
            </a:r>
          </a:p>
          <a:p>
            <a:endParaRPr lang="en-US" dirty="0">
              <a:cs typeface="Calibri"/>
            </a:endParaRPr>
          </a:p>
          <a:p>
            <a:r>
              <a:rPr lang="en-US" dirty="0">
                <a:cs typeface="Calibri"/>
              </a:rPr>
              <a:t>An organization expecting to go through this process would want to start with the assessment scope and guide and make a plan to achieve compliance before hiring a C3PAO. You can hire outside help, but note that you can’t hire the C3PAO you use for the assessment to help you prepare for the assessment.</a:t>
            </a:r>
          </a:p>
          <a:p>
            <a:endParaRPr lang="en-US" dirty="0">
              <a:cs typeface="Calibri"/>
            </a:endParaRPr>
          </a:p>
        </p:txBody>
      </p:sp>
      <p:sp>
        <p:nvSpPr>
          <p:cNvPr id="4" name="Slide Number Placeholder 3">
            <a:extLst>
              <a:ext uri="{FF2B5EF4-FFF2-40B4-BE49-F238E27FC236}">
                <a16:creationId xmlns:a16="http://schemas.microsoft.com/office/drawing/2014/main" id="{25384870-A270-F5A4-282D-C1C04BE343A8}"/>
              </a:ext>
            </a:extLst>
          </p:cNvPr>
          <p:cNvSpPr>
            <a:spLocks noGrp="1"/>
          </p:cNvSpPr>
          <p:nvPr>
            <p:ph type="sldNum" sz="quarter" idx="5"/>
          </p:nvPr>
        </p:nvSpPr>
        <p:spPr/>
        <p:txBody>
          <a:bodyPr/>
          <a:lstStyle/>
          <a:p>
            <a:fld id="{9AE10EE5-619F-49C4-A452-D0089A4714CA}" type="slidenum">
              <a:t>45</a:t>
            </a:fld>
            <a:endParaRPr lang="en-US"/>
          </a:p>
        </p:txBody>
      </p:sp>
    </p:spTree>
    <p:extLst>
      <p:ext uri="{BB962C8B-B14F-4D97-AF65-F5344CB8AC3E}">
        <p14:creationId xmlns:p14="http://schemas.microsoft.com/office/powerpoint/2010/main" val="1505671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EE7D-CF79-E93E-ABCD-722B621C1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0AF40-2070-8B9A-7884-61BF01CAD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F609A-2FA8-6B99-25CC-7AD0151A6AD5}"/>
              </a:ext>
            </a:extLst>
          </p:cNvPr>
          <p:cNvSpPr>
            <a:spLocks noGrp="1"/>
          </p:cNvSpPr>
          <p:nvPr>
            <p:ph type="body" idx="1"/>
          </p:nvPr>
        </p:nvSpPr>
        <p:spPr/>
        <p:txBody>
          <a:bodyPr/>
          <a:lstStyle/>
          <a:p>
            <a:r>
              <a:rPr lang="en-US" dirty="0">
                <a:cs typeface="Calibri"/>
              </a:rPr>
              <a:t>If you’re starting from scratch, the NIST template is a nice starting point. They key for CMMC success will be a laboriously-detailed SSP. The SSP demonstrates your understanding of each required control and presents evidence of compliance. The less evidence you have, the deeper your C3PAO will have to dig. I would expect the existence of a good SSP will help reduce the cost estimate from your C3PAO.</a:t>
            </a:r>
          </a:p>
        </p:txBody>
      </p:sp>
      <p:sp>
        <p:nvSpPr>
          <p:cNvPr id="4" name="Slide Number Placeholder 3">
            <a:extLst>
              <a:ext uri="{FF2B5EF4-FFF2-40B4-BE49-F238E27FC236}">
                <a16:creationId xmlns:a16="http://schemas.microsoft.com/office/drawing/2014/main" id="{8A195617-310C-A842-BFD1-A357501F1901}"/>
              </a:ext>
            </a:extLst>
          </p:cNvPr>
          <p:cNvSpPr>
            <a:spLocks noGrp="1"/>
          </p:cNvSpPr>
          <p:nvPr>
            <p:ph type="sldNum" sz="quarter" idx="5"/>
          </p:nvPr>
        </p:nvSpPr>
        <p:spPr/>
        <p:txBody>
          <a:bodyPr/>
          <a:lstStyle/>
          <a:p>
            <a:fld id="{9AE10EE5-619F-49C4-A452-D0089A4714CA}" type="slidenum">
              <a:t>46</a:t>
            </a:fld>
            <a:endParaRPr lang="en-US"/>
          </a:p>
        </p:txBody>
      </p:sp>
    </p:spTree>
    <p:extLst>
      <p:ext uri="{BB962C8B-B14F-4D97-AF65-F5344CB8AC3E}">
        <p14:creationId xmlns:p14="http://schemas.microsoft.com/office/powerpoint/2010/main" val="5429506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EE7D-CF79-E93E-ABCD-722B621C1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0AF40-2070-8B9A-7884-61BF01CAD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F609A-2FA8-6B99-25CC-7AD0151A6AD5}"/>
              </a:ext>
            </a:extLst>
          </p:cNvPr>
          <p:cNvSpPr>
            <a:spLocks noGrp="1"/>
          </p:cNvSpPr>
          <p:nvPr>
            <p:ph type="body" idx="1"/>
          </p:nvPr>
        </p:nvSpPr>
        <p:spPr/>
        <p:txBody>
          <a:bodyPr/>
          <a:lstStyle/>
          <a:p>
            <a:r>
              <a:rPr lang="en-US" dirty="0">
                <a:cs typeface="Calibri"/>
              </a:rPr>
              <a:t>If you haven’t had to use SPRS before, DISA has a very nice and surprisingly concise quick start guide.</a:t>
            </a:r>
          </a:p>
          <a:p>
            <a:endParaRPr lang="en-US" dirty="0">
              <a:cs typeface="Calibri"/>
            </a:endParaRPr>
          </a:p>
          <a:p>
            <a:r>
              <a:rPr lang="en-US" dirty="0">
                <a:cs typeface="Calibri"/>
              </a:rPr>
              <a:t>Note the contract language, this one pulled from an Alliant contract last year that called for a DFARS 204-7019 self assessment. </a:t>
            </a:r>
          </a:p>
        </p:txBody>
      </p:sp>
      <p:sp>
        <p:nvSpPr>
          <p:cNvPr id="4" name="Slide Number Placeholder 3">
            <a:extLst>
              <a:ext uri="{FF2B5EF4-FFF2-40B4-BE49-F238E27FC236}">
                <a16:creationId xmlns:a16="http://schemas.microsoft.com/office/drawing/2014/main" id="{8A195617-310C-A842-BFD1-A357501F1901}"/>
              </a:ext>
            </a:extLst>
          </p:cNvPr>
          <p:cNvSpPr>
            <a:spLocks noGrp="1"/>
          </p:cNvSpPr>
          <p:nvPr>
            <p:ph type="sldNum" sz="quarter" idx="5"/>
          </p:nvPr>
        </p:nvSpPr>
        <p:spPr/>
        <p:txBody>
          <a:bodyPr/>
          <a:lstStyle/>
          <a:p>
            <a:fld id="{9AE10EE5-619F-49C4-A452-D0089A4714CA}" type="slidenum">
              <a:t>47</a:t>
            </a:fld>
            <a:endParaRPr lang="en-US"/>
          </a:p>
        </p:txBody>
      </p:sp>
    </p:spTree>
    <p:extLst>
      <p:ext uri="{BB962C8B-B14F-4D97-AF65-F5344CB8AC3E}">
        <p14:creationId xmlns:p14="http://schemas.microsoft.com/office/powerpoint/2010/main" val="41602721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A0575-5019-91A1-7773-880195B01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04812-81AF-5CD8-E5B1-91EF01F63B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FF2BA-75C2-572F-FE12-F325F0C66091}"/>
              </a:ext>
            </a:extLst>
          </p:cNvPr>
          <p:cNvSpPr>
            <a:spLocks noGrp="1"/>
          </p:cNvSpPr>
          <p:nvPr>
            <p:ph type="body" idx="1"/>
          </p:nvPr>
        </p:nvSpPr>
        <p:spPr/>
        <p:txBody>
          <a:bodyPr/>
          <a:lstStyle/>
          <a:p>
            <a:r>
              <a:rPr lang="en-US" dirty="0">
                <a:cs typeface="Calibri"/>
              </a:rPr>
              <a:t>When, how, and how much?!</a:t>
            </a:r>
          </a:p>
        </p:txBody>
      </p:sp>
      <p:sp>
        <p:nvSpPr>
          <p:cNvPr id="4" name="Slide Number Placeholder 3">
            <a:extLst>
              <a:ext uri="{FF2B5EF4-FFF2-40B4-BE49-F238E27FC236}">
                <a16:creationId xmlns:a16="http://schemas.microsoft.com/office/drawing/2014/main" id="{FD38B2FB-FF57-9C4F-0949-650511E9FF66}"/>
              </a:ext>
            </a:extLst>
          </p:cNvPr>
          <p:cNvSpPr>
            <a:spLocks noGrp="1"/>
          </p:cNvSpPr>
          <p:nvPr>
            <p:ph type="sldNum" sz="quarter" idx="5"/>
          </p:nvPr>
        </p:nvSpPr>
        <p:spPr/>
        <p:txBody>
          <a:bodyPr/>
          <a:lstStyle/>
          <a:p>
            <a:fld id="{9AE10EE5-619F-49C4-A452-D0089A4714CA}" type="slidenum">
              <a:t>48</a:t>
            </a:fld>
            <a:endParaRPr lang="en-US"/>
          </a:p>
        </p:txBody>
      </p:sp>
    </p:spTree>
    <p:extLst>
      <p:ext uri="{BB962C8B-B14F-4D97-AF65-F5344CB8AC3E}">
        <p14:creationId xmlns:p14="http://schemas.microsoft.com/office/powerpoint/2010/main" val="4183265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1D471-42C9-1C65-476B-0E69DB7590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8D9A8-B4E8-BEAF-370F-378E39E8BA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27631D-98B0-F4B1-27C2-536A6992D1DB}"/>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58918552-9E9F-D93A-4AFE-599E5813A18D}"/>
              </a:ext>
            </a:extLst>
          </p:cNvPr>
          <p:cNvSpPr>
            <a:spLocks noGrp="1"/>
          </p:cNvSpPr>
          <p:nvPr>
            <p:ph type="sldNum" sz="quarter" idx="5"/>
          </p:nvPr>
        </p:nvSpPr>
        <p:spPr/>
        <p:txBody>
          <a:bodyPr/>
          <a:lstStyle/>
          <a:p>
            <a:fld id="{9AE10EE5-619F-49C4-A452-D0089A4714CA}" type="slidenum">
              <a:rPr lang="en-US" smtClean="0"/>
              <a:t>10</a:t>
            </a:fld>
            <a:endParaRPr lang="en-US"/>
          </a:p>
        </p:txBody>
      </p:sp>
    </p:spTree>
    <p:extLst>
      <p:ext uri="{BB962C8B-B14F-4D97-AF65-F5344CB8AC3E}">
        <p14:creationId xmlns:p14="http://schemas.microsoft.com/office/powerpoint/2010/main" val="27538797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89191-6805-1075-41AE-2FC421304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E1EE7D-11F0-43D7-D991-C2758AF22D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A8FF4-9355-7B7B-594E-012F1A96726D}"/>
              </a:ext>
            </a:extLst>
          </p:cNvPr>
          <p:cNvSpPr>
            <a:spLocks noGrp="1"/>
          </p:cNvSpPr>
          <p:nvPr>
            <p:ph type="body" idx="1"/>
          </p:nvPr>
        </p:nvSpPr>
        <p:spPr/>
        <p:txBody>
          <a:bodyPr/>
          <a:lstStyle/>
          <a:p>
            <a:r>
              <a:rPr lang="en-US" dirty="0">
                <a:cs typeface="Calibri"/>
              </a:rPr>
              <a:t>There are a lot of estimates of timing, time it will take, and cost, and they vary greatly. As CMMC moves through the rule-making process, expect those estimates to start coalescing.</a:t>
            </a:r>
          </a:p>
          <a:p>
            <a:endParaRPr lang="en-US" dirty="0">
              <a:cs typeface="Calibri"/>
            </a:endParaRPr>
          </a:p>
          <a:p>
            <a:r>
              <a:rPr lang="en-US" dirty="0">
                <a:cs typeface="Calibri"/>
              </a:rPr>
              <a:t>You have time to get CMMC-ready before it’s firmly required by contracts. You may get prime-contractor pressures before then.</a:t>
            </a:r>
          </a:p>
          <a:p>
            <a:endParaRPr lang="en-US" dirty="0">
              <a:cs typeface="Calibri"/>
            </a:endParaRPr>
          </a:p>
          <a:p>
            <a:r>
              <a:rPr lang="en-US" dirty="0">
                <a:cs typeface="Calibri"/>
              </a:rPr>
              <a:t>The Cyber Accreditation Board is an essential piece of the puzzle. They are the authorized body to approve who is qualified to do assessments and who can issue certifications. </a:t>
            </a:r>
          </a:p>
          <a:p>
            <a:endParaRPr lang="en-US" dirty="0">
              <a:cs typeface="Calibri"/>
            </a:endParaRPr>
          </a:p>
          <a:p>
            <a:r>
              <a:rPr lang="en-US" dirty="0">
                <a:cs typeface="Calibri"/>
              </a:rPr>
              <a:t>You can hire people to help who are not in the Cyber AB marketplace, but practice due diligence on their background, experience, and approach.</a:t>
            </a:r>
          </a:p>
        </p:txBody>
      </p:sp>
      <p:sp>
        <p:nvSpPr>
          <p:cNvPr id="4" name="Slide Number Placeholder 3">
            <a:extLst>
              <a:ext uri="{FF2B5EF4-FFF2-40B4-BE49-F238E27FC236}">
                <a16:creationId xmlns:a16="http://schemas.microsoft.com/office/drawing/2014/main" id="{0E10E326-A0B0-A540-CA00-DF48C75A6C67}"/>
              </a:ext>
            </a:extLst>
          </p:cNvPr>
          <p:cNvSpPr>
            <a:spLocks noGrp="1"/>
          </p:cNvSpPr>
          <p:nvPr>
            <p:ph type="sldNum" sz="quarter" idx="5"/>
          </p:nvPr>
        </p:nvSpPr>
        <p:spPr/>
        <p:txBody>
          <a:bodyPr/>
          <a:lstStyle/>
          <a:p>
            <a:fld id="{9AE10EE5-619F-49C4-A452-D0089A4714CA}" type="slidenum">
              <a:t>49</a:t>
            </a:fld>
            <a:endParaRPr lang="en-US"/>
          </a:p>
        </p:txBody>
      </p:sp>
    </p:spTree>
    <p:extLst>
      <p:ext uri="{BB962C8B-B14F-4D97-AF65-F5344CB8AC3E}">
        <p14:creationId xmlns:p14="http://schemas.microsoft.com/office/powerpoint/2010/main" val="3138600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EE7D-CF79-E93E-ABCD-722B621C1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0AF40-2070-8B9A-7884-61BF01CAD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F609A-2FA8-6B99-25CC-7AD0151A6AD5}"/>
              </a:ext>
            </a:extLst>
          </p:cNvPr>
          <p:cNvSpPr>
            <a:spLocks noGrp="1"/>
          </p:cNvSpPr>
          <p:nvPr>
            <p:ph type="body" idx="1"/>
          </p:nvPr>
        </p:nvSpPr>
        <p:spPr/>
        <p:txBody>
          <a:bodyPr/>
          <a:lstStyle/>
          <a:p>
            <a:r>
              <a:rPr lang="en-US" dirty="0">
                <a:cs typeface="Calibri"/>
              </a:rPr>
              <a:t>The RP, CCP, and CCA are roles an individual earns through training and evaluation with Cyber AB.</a:t>
            </a:r>
          </a:p>
          <a:p>
            <a:endParaRPr lang="en-US" dirty="0">
              <a:cs typeface="Calibri"/>
            </a:endParaRPr>
          </a:p>
          <a:p>
            <a:r>
              <a:rPr lang="en-US" dirty="0">
                <a:cs typeface="Calibri"/>
              </a:rPr>
              <a:t>The RPO and C3PAO are organizations who employ RP, CCP, and CCA personnel to provide services to contract companies seeking CMMC certification.</a:t>
            </a:r>
          </a:p>
          <a:p>
            <a:endParaRPr lang="en-US" dirty="0">
              <a:cs typeface="Calibri"/>
            </a:endParaRPr>
          </a:p>
          <a:p>
            <a:r>
              <a:rPr lang="en-US" dirty="0">
                <a:cs typeface="Calibri"/>
              </a:rPr>
              <a:t>You can’t have the same people help you prepare for an assessment and then perform the assessment.</a:t>
            </a:r>
          </a:p>
        </p:txBody>
      </p:sp>
      <p:sp>
        <p:nvSpPr>
          <p:cNvPr id="4" name="Slide Number Placeholder 3">
            <a:extLst>
              <a:ext uri="{FF2B5EF4-FFF2-40B4-BE49-F238E27FC236}">
                <a16:creationId xmlns:a16="http://schemas.microsoft.com/office/drawing/2014/main" id="{8A195617-310C-A842-BFD1-A357501F1901}"/>
              </a:ext>
            </a:extLst>
          </p:cNvPr>
          <p:cNvSpPr>
            <a:spLocks noGrp="1"/>
          </p:cNvSpPr>
          <p:nvPr>
            <p:ph type="sldNum" sz="quarter" idx="5"/>
          </p:nvPr>
        </p:nvSpPr>
        <p:spPr/>
        <p:txBody>
          <a:bodyPr/>
          <a:lstStyle/>
          <a:p>
            <a:fld id="{9AE10EE5-619F-49C4-A452-D0089A4714CA}" type="slidenum">
              <a:t>50</a:t>
            </a:fld>
            <a:endParaRPr lang="en-US"/>
          </a:p>
        </p:txBody>
      </p:sp>
    </p:spTree>
    <p:extLst>
      <p:ext uri="{BB962C8B-B14F-4D97-AF65-F5344CB8AC3E}">
        <p14:creationId xmlns:p14="http://schemas.microsoft.com/office/powerpoint/2010/main" val="21315761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EE7D-CF79-E93E-ABCD-722B621C1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0AF40-2070-8B9A-7884-61BF01CAD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F609A-2FA8-6B99-25CC-7AD0151A6AD5}"/>
              </a:ext>
            </a:extLst>
          </p:cNvPr>
          <p:cNvSpPr>
            <a:spLocks noGrp="1"/>
          </p:cNvSpPr>
          <p:nvPr>
            <p:ph type="body" idx="1"/>
          </p:nvPr>
        </p:nvSpPr>
        <p:spPr/>
        <p:txBody>
          <a:bodyPr/>
          <a:lstStyle/>
          <a:p>
            <a:r>
              <a:rPr lang="en-US" dirty="0">
                <a:cs typeface="Calibri"/>
              </a:rPr>
              <a:t>This chart is a nice view of how the CCP and CCA roles are developed. Will help inform your decision-making as you vet assessors</a:t>
            </a:r>
          </a:p>
          <a:p>
            <a:endParaRPr lang="en-US" dirty="0">
              <a:cs typeface="Calibri"/>
            </a:endParaRPr>
          </a:p>
        </p:txBody>
      </p:sp>
      <p:sp>
        <p:nvSpPr>
          <p:cNvPr id="4" name="Slide Number Placeholder 3">
            <a:extLst>
              <a:ext uri="{FF2B5EF4-FFF2-40B4-BE49-F238E27FC236}">
                <a16:creationId xmlns:a16="http://schemas.microsoft.com/office/drawing/2014/main" id="{8A195617-310C-A842-BFD1-A357501F1901}"/>
              </a:ext>
            </a:extLst>
          </p:cNvPr>
          <p:cNvSpPr>
            <a:spLocks noGrp="1"/>
          </p:cNvSpPr>
          <p:nvPr>
            <p:ph type="sldNum" sz="quarter" idx="5"/>
          </p:nvPr>
        </p:nvSpPr>
        <p:spPr/>
        <p:txBody>
          <a:bodyPr/>
          <a:lstStyle/>
          <a:p>
            <a:fld id="{9AE10EE5-619F-49C4-A452-D0089A4714CA}" type="slidenum">
              <a:t>51</a:t>
            </a:fld>
            <a:endParaRPr lang="en-US"/>
          </a:p>
        </p:txBody>
      </p:sp>
    </p:spTree>
    <p:extLst>
      <p:ext uri="{BB962C8B-B14F-4D97-AF65-F5344CB8AC3E}">
        <p14:creationId xmlns:p14="http://schemas.microsoft.com/office/powerpoint/2010/main" val="37127801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0731A-1F4A-EE80-75B9-995CDAAB02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6578CB-9E0C-5C3A-7562-29155408BD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3C70C-D3E9-AA07-2516-96ABC41F4551}"/>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EC458379-01B8-EB6E-207A-8D109FD6193C}"/>
              </a:ext>
            </a:extLst>
          </p:cNvPr>
          <p:cNvSpPr>
            <a:spLocks noGrp="1"/>
          </p:cNvSpPr>
          <p:nvPr>
            <p:ph type="sldNum" sz="quarter" idx="5"/>
          </p:nvPr>
        </p:nvSpPr>
        <p:spPr/>
        <p:txBody>
          <a:bodyPr/>
          <a:lstStyle/>
          <a:p>
            <a:fld id="{9AE10EE5-619F-49C4-A452-D0089A4714CA}" type="slidenum">
              <a:t>52</a:t>
            </a:fld>
            <a:endParaRPr lang="en-US"/>
          </a:p>
        </p:txBody>
      </p:sp>
    </p:spTree>
    <p:extLst>
      <p:ext uri="{BB962C8B-B14F-4D97-AF65-F5344CB8AC3E}">
        <p14:creationId xmlns:p14="http://schemas.microsoft.com/office/powerpoint/2010/main" val="23647658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94303-DAF9-42E6-7051-B03E4B32A4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6C2DA3-DCAF-9FB5-DA2B-76F20A1D1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A5CCB0-6234-2F4B-4ED1-80B2159AAA4B}"/>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9F0D4CBF-692A-4D8B-1035-215EFC9E4AE5}"/>
              </a:ext>
            </a:extLst>
          </p:cNvPr>
          <p:cNvSpPr>
            <a:spLocks noGrp="1"/>
          </p:cNvSpPr>
          <p:nvPr>
            <p:ph type="sldNum" sz="quarter" idx="5"/>
          </p:nvPr>
        </p:nvSpPr>
        <p:spPr/>
        <p:txBody>
          <a:bodyPr/>
          <a:lstStyle/>
          <a:p>
            <a:fld id="{9AE10EE5-619F-49C4-A452-D0089A4714CA}" type="slidenum">
              <a:t>53</a:t>
            </a:fld>
            <a:endParaRPr lang="en-US"/>
          </a:p>
        </p:txBody>
      </p:sp>
    </p:spTree>
    <p:extLst>
      <p:ext uri="{BB962C8B-B14F-4D97-AF65-F5344CB8AC3E}">
        <p14:creationId xmlns:p14="http://schemas.microsoft.com/office/powerpoint/2010/main" val="354837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EE7D-CF79-E93E-ABCD-722B621C1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0AF40-2070-8B9A-7884-61BF01CAD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F609A-2FA8-6B99-25CC-7AD0151A6AD5}"/>
              </a:ext>
            </a:extLst>
          </p:cNvPr>
          <p:cNvSpPr>
            <a:spLocks noGrp="1"/>
          </p:cNvSpPr>
          <p:nvPr>
            <p:ph type="body" idx="1"/>
          </p:nvPr>
        </p:nvSpPr>
        <p:spPr/>
        <p:txBody>
          <a:bodyPr/>
          <a:lstStyle/>
          <a:p>
            <a:r>
              <a:rPr lang="en-US" dirty="0">
                <a:cs typeface="Calibri"/>
              </a:rPr>
              <a:t>A lot of words about cost are out there. The government is still apparently trying to decide how or if they’ll handle the added burden on the DIB.</a:t>
            </a:r>
          </a:p>
          <a:p>
            <a:endParaRPr lang="en-US" dirty="0">
              <a:cs typeface="Calibri"/>
            </a:endParaRPr>
          </a:p>
          <a:p>
            <a:r>
              <a:rPr lang="en-US" dirty="0">
                <a:cs typeface="Calibri"/>
              </a:rPr>
              <a:t>Defense Scoop has some nice, real numbers. Though it’s not super-clear how they were derived.</a:t>
            </a:r>
          </a:p>
          <a:p>
            <a:endParaRPr lang="en-US" dirty="0">
              <a:cs typeface="Calibri"/>
            </a:endParaRPr>
          </a:p>
          <a:p>
            <a:r>
              <a:rPr lang="en-US" dirty="0">
                <a:cs typeface="Calibri"/>
              </a:rPr>
              <a:t>I want to foot-stomp: I am pretty sure that any estimate you see like this is specifically for the cost of CMMC compliance, and NOT including the cost of 800-171 compliance. Developing a cybersecurity compliance program that accounts for the 110 controls is a prerequisite to preparing for an assessment, conducting an assessment, remediating findings, and achieving the certification.</a:t>
            </a:r>
          </a:p>
          <a:p>
            <a:endParaRPr lang="en-US" dirty="0">
              <a:cs typeface="Calibri"/>
            </a:endParaRPr>
          </a:p>
        </p:txBody>
      </p:sp>
      <p:sp>
        <p:nvSpPr>
          <p:cNvPr id="4" name="Slide Number Placeholder 3">
            <a:extLst>
              <a:ext uri="{FF2B5EF4-FFF2-40B4-BE49-F238E27FC236}">
                <a16:creationId xmlns:a16="http://schemas.microsoft.com/office/drawing/2014/main" id="{8A195617-310C-A842-BFD1-A357501F1901}"/>
              </a:ext>
            </a:extLst>
          </p:cNvPr>
          <p:cNvSpPr>
            <a:spLocks noGrp="1"/>
          </p:cNvSpPr>
          <p:nvPr>
            <p:ph type="sldNum" sz="quarter" idx="5"/>
          </p:nvPr>
        </p:nvSpPr>
        <p:spPr/>
        <p:txBody>
          <a:bodyPr/>
          <a:lstStyle/>
          <a:p>
            <a:fld id="{9AE10EE5-619F-49C4-A452-D0089A4714CA}" type="slidenum">
              <a:t>54</a:t>
            </a:fld>
            <a:endParaRPr lang="en-US"/>
          </a:p>
        </p:txBody>
      </p:sp>
    </p:spTree>
    <p:extLst>
      <p:ext uri="{BB962C8B-B14F-4D97-AF65-F5344CB8AC3E}">
        <p14:creationId xmlns:p14="http://schemas.microsoft.com/office/powerpoint/2010/main" val="1377545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EE7D-CF79-E93E-ABCD-722B621C1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0AF40-2070-8B9A-7884-61BF01CAD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F609A-2FA8-6B99-25CC-7AD0151A6AD5}"/>
              </a:ext>
            </a:extLst>
          </p:cNvPr>
          <p:cNvSpPr>
            <a:spLocks noGrp="1"/>
          </p:cNvSpPr>
          <p:nvPr>
            <p:ph type="body" idx="1"/>
          </p:nvPr>
        </p:nvSpPr>
        <p:spPr/>
        <p:txBody>
          <a:bodyPr/>
          <a:lstStyle/>
          <a:p>
            <a:r>
              <a:rPr lang="en-US" dirty="0">
                <a:cs typeface="Calibri"/>
              </a:rPr>
              <a:t>This federal regulation estimate of 525 hours probably came out of GAO or OMB. It’s a starting point for scoping your investment.</a:t>
            </a:r>
          </a:p>
          <a:p>
            <a:endParaRPr lang="en-US" dirty="0">
              <a:cs typeface="Calibri"/>
            </a:endParaRPr>
          </a:p>
          <a:p>
            <a:r>
              <a:rPr lang="en-US" dirty="0">
                <a:cs typeface="Calibri"/>
              </a:rPr>
              <a:t>I think DoD CIO saying CMMC 2.0 will be cheaper than 1.0 is a bit of hand-waving. No one was explicitly following 1.0, so this is like saying this Honda is significantly cheaper than this Porsche that you weren’t going to buy anyway. </a:t>
            </a:r>
          </a:p>
        </p:txBody>
      </p:sp>
      <p:sp>
        <p:nvSpPr>
          <p:cNvPr id="4" name="Slide Number Placeholder 3">
            <a:extLst>
              <a:ext uri="{FF2B5EF4-FFF2-40B4-BE49-F238E27FC236}">
                <a16:creationId xmlns:a16="http://schemas.microsoft.com/office/drawing/2014/main" id="{8A195617-310C-A842-BFD1-A357501F1901}"/>
              </a:ext>
            </a:extLst>
          </p:cNvPr>
          <p:cNvSpPr>
            <a:spLocks noGrp="1"/>
          </p:cNvSpPr>
          <p:nvPr>
            <p:ph type="sldNum" sz="quarter" idx="5"/>
          </p:nvPr>
        </p:nvSpPr>
        <p:spPr/>
        <p:txBody>
          <a:bodyPr/>
          <a:lstStyle/>
          <a:p>
            <a:fld id="{9AE10EE5-619F-49C4-A452-D0089A4714CA}" type="slidenum">
              <a:t>55</a:t>
            </a:fld>
            <a:endParaRPr lang="en-US"/>
          </a:p>
        </p:txBody>
      </p:sp>
    </p:spTree>
    <p:extLst>
      <p:ext uri="{BB962C8B-B14F-4D97-AF65-F5344CB8AC3E}">
        <p14:creationId xmlns:p14="http://schemas.microsoft.com/office/powerpoint/2010/main" val="17797325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EE7D-CF79-E93E-ABCD-722B621C1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0AF40-2070-8B9A-7884-61BF01CAD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F609A-2FA8-6B99-25CC-7AD0151A6AD5}"/>
              </a:ext>
            </a:extLst>
          </p:cNvPr>
          <p:cNvSpPr>
            <a:spLocks noGrp="1"/>
          </p:cNvSpPr>
          <p:nvPr>
            <p:ph type="body" idx="1"/>
          </p:nvPr>
        </p:nvSpPr>
        <p:spPr/>
        <p:txBody>
          <a:bodyPr/>
          <a:lstStyle/>
          <a:p>
            <a:r>
              <a:rPr lang="en-US" dirty="0">
                <a:cs typeface="Calibri"/>
              </a:rPr>
              <a:t>I expect that the revised CFR title 48 will include FAR details on how CMMC compliance costs will be considered allowable costs in the contract. How this will impact pricing and cost-competitiveness I don’t know. </a:t>
            </a:r>
          </a:p>
        </p:txBody>
      </p:sp>
      <p:sp>
        <p:nvSpPr>
          <p:cNvPr id="4" name="Slide Number Placeholder 3">
            <a:extLst>
              <a:ext uri="{FF2B5EF4-FFF2-40B4-BE49-F238E27FC236}">
                <a16:creationId xmlns:a16="http://schemas.microsoft.com/office/drawing/2014/main" id="{8A195617-310C-A842-BFD1-A357501F1901}"/>
              </a:ext>
            </a:extLst>
          </p:cNvPr>
          <p:cNvSpPr>
            <a:spLocks noGrp="1"/>
          </p:cNvSpPr>
          <p:nvPr>
            <p:ph type="sldNum" sz="quarter" idx="5"/>
          </p:nvPr>
        </p:nvSpPr>
        <p:spPr/>
        <p:txBody>
          <a:bodyPr/>
          <a:lstStyle/>
          <a:p>
            <a:fld id="{9AE10EE5-619F-49C4-A452-D0089A4714CA}" type="slidenum">
              <a:t>56</a:t>
            </a:fld>
            <a:endParaRPr lang="en-US"/>
          </a:p>
        </p:txBody>
      </p:sp>
    </p:spTree>
    <p:extLst>
      <p:ext uri="{BB962C8B-B14F-4D97-AF65-F5344CB8AC3E}">
        <p14:creationId xmlns:p14="http://schemas.microsoft.com/office/powerpoint/2010/main" val="21380240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A0575-5019-91A1-7773-880195B01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04812-81AF-5CD8-E5B1-91EF01F63B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FF2BA-75C2-572F-FE12-F325F0C66091}"/>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FD38B2FB-FF57-9C4F-0949-650511E9FF66}"/>
              </a:ext>
            </a:extLst>
          </p:cNvPr>
          <p:cNvSpPr>
            <a:spLocks noGrp="1"/>
          </p:cNvSpPr>
          <p:nvPr>
            <p:ph type="sldNum" sz="quarter" idx="5"/>
          </p:nvPr>
        </p:nvSpPr>
        <p:spPr/>
        <p:txBody>
          <a:bodyPr/>
          <a:lstStyle/>
          <a:p>
            <a:fld id="{9AE10EE5-619F-49C4-A452-D0089A4714CA}" type="slidenum">
              <a:t>57</a:t>
            </a:fld>
            <a:endParaRPr lang="en-US"/>
          </a:p>
        </p:txBody>
      </p:sp>
    </p:spTree>
    <p:extLst>
      <p:ext uri="{BB962C8B-B14F-4D97-AF65-F5344CB8AC3E}">
        <p14:creationId xmlns:p14="http://schemas.microsoft.com/office/powerpoint/2010/main" val="22591256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EE7D-CF79-E93E-ABCD-722B621C1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0AF40-2070-8B9A-7884-61BF01CAD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F609A-2FA8-6B99-25CC-7AD0151A6AD5}"/>
              </a:ext>
            </a:extLst>
          </p:cNvPr>
          <p:cNvSpPr>
            <a:spLocks noGrp="1"/>
          </p:cNvSpPr>
          <p:nvPr>
            <p:ph type="body" idx="1"/>
          </p:nvPr>
        </p:nvSpPr>
        <p:spPr/>
        <p:txBody>
          <a:bodyPr/>
          <a:lstStyle/>
          <a:p>
            <a:r>
              <a:rPr lang="en-US" dirty="0">
                <a:cs typeface="Calibri"/>
              </a:rPr>
              <a:t>These freely available services for the DIB will help you close gaps in your 171 compliance</a:t>
            </a:r>
          </a:p>
        </p:txBody>
      </p:sp>
      <p:sp>
        <p:nvSpPr>
          <p:cNvPr id="4" name="Slide Number Placeholder 3">
            <a:extLst>
              <a:ext uri="{FF2B5EF4-FFF2-40B4-BE49-F238E27FC236}">
                <a16:creationId xmlns:a16="http://schemas.microsoft.com/office/drawing/2014/main" id="{8A195617-310C-A842-BFD1-A357501F1901}"/>
              </a:ext>
            </a:extLst>
          </p:cNvPr>
          <p:cNvSpPr>
            <a:spLocks noGrp="1"/>
          </p:cNvSpPr>
          <p:nvPr>
            <p:ph type="sldNum" sz="quarter" idx="5"/>
          </p:nvPr>
        </p:nvSpPr>
        <p:spPr/>
        <p:txBody>
          <a:bodyPr/>
          <a:lstStyle/>
          <a:p>
            <a:fld id="{9AE10EE5-619F-49C4-A452-D0089A4714CA}" type="slidenum">
              <a:t>58</a:t>
            </a:fld>
            <a:endParaRPr lang="en-US"/>
          </a:p>
        </p:txBody>
      </p:sp>
    </p:spTree>
    <p:extLst>
      <p:ext uri="{BB962C8B-B14F-4D97-AF65-F5344CB8AC3E}">
        <p14:creationId xmlns:p14="http://schemas.microsoft.com/office/powerpoint/2010/main" val="161730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23B22-C1E2-7059-C098-6820FE5349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1C121-BF07-C407-64F8-225E14F915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57308C-0996-BAEF-1804-DE4BBBE9BC1F}"/>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45A87235-96BB-9D41-A38F-C770A7EEDE41}"/>
              </a:ext>
            </a:extLst>
          </p:cNvPr>
          <p:cNvSpPr>
            <a:spLocks noGrp="1"/>
          </p:cNvSpPr>
          <p:nvPr>
            <p:ph type="sldNum" sz="quarter" idx="5"/>
          </p:nvPr>
        </p:nvSpPr>
        <p:spPr/>
        <p:txBody>
          <a:bodyPr/>
          <a:lstStyle/>
          <a:p>
            <a:fld id="{9AE10EE5-619F-49C4-A452-D0089A4714CA}" type="slidenum">
              <a:rPr lang="en-US" smtClean="0"/>
              <a:t>11</a:t>
            </a:fld>
            <a:endParaRPr lang="en-US"/>
          </a:p>
        </p:txBody>
      </p:sp>
    </p:spTree>
    <p:extLst>
      <p:ext uri="{BB962C8B-B14F-4D97-AF65-F5344CB8AC3E}">
        <p14:creationId xmlns:p14="http://schemas.microsoft.com/office/powerpoint/2010/main" val="42215445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EE7D-CF79-E93E-ABCD-722B621C1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0AF40-2070-8B9A-7884-61BF01CAD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F609A-2FA8-6B99-25CC-7AD0151A6AD5}"/>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8A195617-310C-A842-BFD1-A357501F1901}"/>
              </a:ext>
            </a:extLst>
          </p:cNvPr>
          <p:cNvSpPr>
            <a:spLocks noGrp="1"/>
          </p:cNvSpPr>
          <p:nvPr>
            <p:ph type="sldNum" sz="quarter" idx="5"/>
          </p:nvPr>
        </p:nvSpPr>
        <p:spPr/>
        <p:txBody>
          <a:bodyPr/>
          <a:lstStyle/>
          <a:p>
            <a:fld id="{9AE10EE5-619F-49C4-A452-D0089A4714CA}" type="slidenum">
              <a:t>59</a:t>
            </a:fld>
            <a:endParaRPr lang="en-US"/>
          </a:p>
        </p:txBody>
      </p:sp>
    </p:spTree>
    <p:extLst>
      <p:ext uri="{BB962C8B-B14F-4D97-AF65-F5344CB8AC3E}">
        <p14:creationId xmlns:p14="http://schemas.microsoft.com/office/powerpoint/2010/main" val="18616631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EE7D-CF79-E93E-ABCD-722B621C1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0AF40-2070-8B9A-7884-61BF01CAD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F609A-2FA8-6B99-25CC-7AD0151A6AD5}"/>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8A195617-310C-A842-BFD1-A357501F1901}"/>
              </a:ext>
            </a:extLst>
          </p:cNvPr>
          <p:cNvSpPr>
            <a:spLocks noGrp="1"/>
          </p:cNvSpPr>
          <p:nvPr>
            <p:ph type="sldNum" sz="quarter" idx="5"/>
          </p:nvPr>
        </p:nvSpPr>
        <p:spPr/>
        <p:txBody>
          <a:bodyPr/>
          <a:lstStyle/>
          <a:p>
            <a:fld id="{9AE10EE5-619F-49C4-A452-D0089A4714CA}" type="slidenum">
              <a:t>60</a:t>
            </a:fld>
            <a:endParaRPr lang="en-US"/>
          </a:p>
        </p:txBody>
      </p:sp>
    </p:spTree>
    <p:extLst>
      <p:ext uri="{BB962C8B-B14F-4D97-AF65-F5344CB8AC3E}">
        <p14:creationId xmlns:p14="http://schemas.microsoft.com/office/powerpoint/2010/main" val="23870462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AE10EE5-619F-49C4-A452-D0089A4714CA}" type="slidenum">
              <a:rPr lang="en-US" smtClean="0"/>
              <a:t>62</a:t>
            </a:fld>
            <a:endParaRPr lang="en-US"/>
          </a:p>
        </p:txBody>
      </p:sp>
    </p:spTree>
    <p:extLst>
      <p:ext uri="{BB962C8B-B14F-4D97-AF65-F5344CB8AC3E}">
        <p14:creationId xmlns:p14="http://schemas.microsoft.com/office/powerpoint/2010/main" val="10534764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law gives us a clear path</a:t>
            </a:r>
          </a:p>
          <a:p>
            <a:r>
              <a:rPr lang="en-US" dirty="0"/>
              <a:t>Cyber Florida is chartered to focus all the various layers of cybersecurity guidance and function into a Florida approach</a:t>
            </a:r>
          </a:p>
          <a:p>
            <a:r>
              <a:rPr lang="en-US" dirty="0"/>
              <a:t>We’re not creating new things, just helping our agencies and businesses navigate all the many good things that are already there</a:t>
            </a:r>
          </a:p>
        </p:txBody>
      </p:sp>
      <p:sp>
        <p:nvSpPr>
          <p:cNvPr id="4" name="Slide Number Placeholder 3"/>
          <p:cNvSpPr>
            <a:spLocks noGrp="1"/>
          </p:cNvSpPr>
          <p:nvPr>
            <p:ph type="sldNum" sz="quarter" idx="5"/>
          </p:nvPr>
        </p:nvSpPr>
        <p:spPr/>
        <p:txBody>
          <a:bodyPr/>
          <a:lstStyle/>
          <a:p>
            <a:fld id="{9AE10EE5-619F-49C4-A452-D0089A4714CA}" type="slidenum">
              <a:rPr lang="en-US" smtClean="0"/>
              <a:t>63</a:t>
            </a:fld>
            <a:endParaRPr lang="en-US"/>
          </a:p>
        </p:txBody>
      </p:sp>
    </p:spTree>
    <p:extLst>
      <p:ext uri="{BB962C8B-B14F-4D97-AF65-F5344CB8AC3E}">
        <p14:creationId xmlns:p14="http://schemas.microsoft.com/office/powerpoint/2010/main" val="16353767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E10EE5-619F-49C4-A452-D0089A4714CA}" type="slidenum">
              <a:rPr lang="en-US" smtClean="0"/>
              <a:t>64</a:t>
            </a:fld>
            <a:endParaRPr lang="en-US"/>
          </a:p>
        </p:txBody>
      </p:sp>
    </p:spTree>
    <p:extLst>
      <p:ext uri="{BB962C8B-B14F-4D97-AF65-F5344CB8AC3E}">
        <p14:creationId xmlns:p14="http://schemas.microsoft.com/office/powerpoint/2010/main" val="5897069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Critical Infrastructure Protection Program</a:t>
            </a:r>
          </a:p>
        </p:txBody>
      </p:sp>
      <p:sp>
        <p:nvSpPr>
          <p:cNvPr id="4" name="Slide Number Placeholder 3"/>
          <p:cNvSpPr>
            <a:spLocks noGrp="1"/>
          </p:cNvSpPr>
          <p:nvPr>
            <p:ph type="sldNum" sz="quarter" idx="5"/>
          </p:nvPr>
        </p:nvSpPr>
        <p:spPr/>
        <p:txBody>
          <a:bodyPr/>
          <a:lstStyle/>
          <a:p>
            <a:fld id="{9AE10EE5-619F-49C4-A452-D0089A4714CA}" type="slidenum">
              <a:t>65</a:t>
            </a:fld>
            <a:endParaRPr lang="en-US"/>
          </a:p>
        </p:txBody>
      </p:sp>
    </p:spTree>
    <p:extLst>
      <p:ext uri="{BB962C8B-B14F-4D97-AF65-F5344CB8AC3E}">
        <p14:creationId xmlns:p14="http://schemas.microsoft.com/office/powerpoint/2010/main" val="38829590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E10EE5-619F-49C4-A452-D0089A4714CA}" type="slidenum">
              <a:rPr lang="en-US" smtClean="0"/>
              <a:t>66</a:t>
            </a:fld>
            <a:endParaRPr lang="en-US"/>
          </a:p>
        </p:txBody>
      </p:sp>
    </p:spTree>
    <p:extLst>
      <p:ext uri="{BB962C8B-B14F-4D97-AF65-F5344CB8AC3E}">
        <p14:creationId xmlns:p14="http://schemas.microsoft.com/office/powerpoint/2010/main" val="28218216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AE10EE5-619F-49C4-A452-D0089A4714CA}" type="slidenum">
              <a:t>67</a:t>
            </a:fld>
            <a:endParaRPr lang="en-US"/>
          </a:p>
        </p:txBody>
      </p:sp>
    </p:spTree>
    <p:extLst>
      <p:ext uri="{BB962C8B-B14F-4D97-AF65-F5344CB8AC3E}">
        <p14:creationId xmlns:p14="http://schemas.microsoft.com/office/powerpoint/2010/main" val="3080815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069DF-5139-7BCB-9A2B-A819C95A0E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C3514-F386-AAE3-0F44-7BD321C72F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C64B8-14DF-03D7-770A-FE6740AAC46B}"/>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C416AD69-1D0B-0B31-DA33-2405303BE3C6}"/>
              </a:ext>
            </a:extLst>
          </p:cNvPr>
          <p:cNvSpPr>
            <a:spLocks noGrp="1"/>
          </p:cNvSpPr>
          <p:nvPr>
            <p:ph type="sldNum" sz="quarter" idx="5"/>
          </p:nvPr>
        </p:nvSpPr>
        <p:spPr/>
        <p:txBody>
          <a:bodyPr/>
          <a:lstStyle/>
          <a:p>
            <a:fld id="{9AE10EE5-619F-49C4-A452-D0089A4714CA}" type="slidenum">
              <a:rPr lang="en-US" smtClean="0"/>
              <a:t>13</a:t>
            </a:fld>
            <a:endParaRPr lang="en-US"/>
          </a:p>
        </p:txBody>
      </p:sp>
    </p:spTree>
    <p:extLst>
      <p:ext uri="{BB962C8B-B14F-4D97-AF65-F5344CB8AC3E}">
        <p14:creationId xmlns:p14="http://schemas.microsoft.com/office/powerpoint/2010/main" val="3341996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094BE-BB24-A417-035A-2DF520647E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B48D04-F3C0-3923-2358-1D5DD67BF7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8F3A36-81D3-34FA-ECA0-DDB52E012866}"/>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22CDAD46-2F2C-43C9-1398-AA6D963A5F81}"/>
              </a:ext>
            </a:extLst>
          </p:cNvPr>
          <p:cNvSpPr>
            <a:spLocks noGrp="1"/>
          </p:cNvSpPr>
          <p:nvPr>
            <p:ph type="sldNum" sz="quarter" idx="5"/>
          </p:nvPr>
        </p:nvSpPr>
        <p:spPr/>
        <p:txBody>
          <a:bodyPr/>
          <a:lstStyle/>
          <a:p>
            <a:fld id="{9AE10EE5-619F-49C4-A452-D0089A4714CA}" type="slidenum">
              <a:rPr lang="en-US" smtClean="0"/>
              <a:t>14</a:t>
            </a:fld>
            <a:endParaRPr lang="en-US"/>
          </a:p>
        </p:txBody>
      </p:sp>
    </p:spTree>
    <p:extLst>
      <p:ext uri="{BB962C8B-B14F-4D97-AF65-F5344CB8AC3E}">
        <p14:creationId xmlns:p14="http://schemas.microsoft.com/office/powerpoint/2010/main" val="1791107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05200-C332-11FA-21C9-FE7D4279C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4A283-6C12-C19A-C3FD-323DF3FD8A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A4CDF1-266E-0903-8A10-D26D9180D4C2}"/>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888A81D2-A4F7-640C-3549-6F15951B6BE2}"/>
              </a:ext>
            </a:extLst>
          </p:cNvPr>
          <p:cNvSpPr>
            <a:spLocks noGrp="1"/>
          </p:cNvSpPr>
          <p:nvPr>
            <p:ph type="sldNum" sz="quarter" idx="5"/>
          </p:nvPr>
        </p:nvSpPr>
        <p:spPr/>
        <p:txBody>
          <a:bodyPr/>
          <a:lstStyle/>
          <a:p>
            <a:fld id="{9AE10EE5-619F-49C4-A452-D0089A4714CA}" type="slidenum">
              <a:rPr lang="en-US" smtClean="0"/>
              <a:t>15</a:t>
            </a:fld>
            <a:endParaRPr lang="en-US"/>
          </a:p>
        </p:txBody>
      </p:sp>
    </p:spTree>
    <p:extLst>
      <p:ext uri="{BB962C8B-B14F-4D97-AF65-F5344CB8AC3E}">
        <p14:creationId xmlns:p14="http://schemas.microsoft.com/office/powerpoint/2010/main" val="568479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BDD42-59FA-69C4-5896-B38F77CF7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87E9D8-6C3C-386A-1CB4-F0E16E1D27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C9FFED-0003-6213-51CD-23A0C29EE913}"/>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8E2EE197-97C3-E238-D40F-7BF0ECEFE1CC}"/>
              </a:ext>
            </a:extLst>
          </p:cNvPr>
          <p:cNvSpPr>
            <a:spLocks noGrp="1"/>
          </p:cNvSpPr>
          <p:nvPr>
            <p:ph type="sldNum" sz="quarter" idx="5"/>
          </p:nvPr>
        </p:nvSpPr>
        <p:spPr/>
        <p:txBody>
          <a:bodyPr/>
          <a:lstStyle/>
          <a:p>
            <a:fld id="{9AE10EE5-619F-49C4-A452-D0089A4714CA}" type="slidenum">
              <a:rPr lang="en-US" smtClean="0"/>
              <a:t>16</a:t>
            </a:fld>
            <a:endParaRPr lang="en-US"/>
          </a:p>
        </p:txBody>
      </p:sp>
    </p:spTree>
    <p:extLst>
      <p:ext uri="{BB962C8B-B14F-4D97-AF65-F5344CB8AC3E}">
        <p14:creationId xmlns:p14="http://schemas.microsoft.com/office/powerpoint/2010/main" val="4173291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5295C8-9FF6-1763-4087-4E27C894B6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89388" y="2553515"/>
            <a:ext cx="6213224" cy="882980"/>
          </a:xfrm>
          <a:prstGeom prst="rect">
            <a:avLst/>
          </a:prstGeom>
        </p:spPr>
      </p:pic>
      <p:cxnSp>
        <p:nvCxnSpPr>
          <p:cNvPr id="4" name="Straight Connector 3">
            <a:extLst>
              <a:ext uri="{FF2B5EF4-FFF2-40B4-BE49-F238E27FC236}">
                <a16:creationId xmlns:a16="http://schemas.microsoft.com/office/drawing/2014/main" id="{EE732039-39F5-0DC2-0897-0BF06F97E498}"/>
              </a:ext>
            </a:extLst>
          </p:cNvPr>
          <p:cNvCxnSpPr>
            <a:cxnSpLocks/>
          </p:cNvCxnSpPr>
          <p:nvPr userDrawn="1"/>
        </p:nvCxnSpPr>
        <p:spPr>
          <a:xfrm>
            <a:off x="2874660" y="3674690"/>
            <a:ext cx="644268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EF7A0A8-F889-A472-992C-8DB9D4737A8A}"/>
              </a:ext>
            </a:extLst>
          </p:cNvPr>
          <p:cNvSpPr txBox="1"/>
          <p:nvPr userDrawn="1"/>
        </p:nvSpPr>
        <p:spPr>
          <a:xfrm>
            <a:off x="2653811" y="3861717"/>
            <a:ext cx="6884377" cy="369332"/>
          </a:xfrm>
          <a:prstGeom prst="rect">
            <a:avLst/>
          </a:prstGeom>
          <a:noFill/>
        </p:spPr>
        <p:txBody>
          <a:bodyPr wrap="square">
            <a:spAutoFit/>
          </a:bodyPr>
          <a:lstStyle/>
          <a:p>
            <a:pPr algn="ctr"/>
            <a:r>
              <a:rPr lang="en-US" b="1" spc="780" dirty="0">
                <a:solidFill>
                  <a:schemeClr val="bg1">
                    <a:lumMod val="75000"/>
                  </a:schemeClr>
                </a:solidFill>
                <a:latin typeface="+mj-lt"/>
              </a:rPr>
              <a:t>EDUCATION | RESEARCH | OUTREACH</a:t>
            </a:r>
          </a:p>
        </p:txBody>
      </p:sp>
    </p:spTree>
    <p:extLst>
      <p:ext uri="{BB962C8B-B14F-4D97-AF65-F5344CB8AC3E}">
        <p14:creationId xmlns:p14="http://schemas.microsoft.com/office/powerpoint/2010/main" val="1308207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52D4A-5A40-991E-C9D0-C4995CE00F86}"/>
              </a:ext>
            </a:extLst>
          </p:cNvPr>
          <p:cNvSpPr>
            <a:spLocks noGrp="1"/>
          </p:cNvSpPr>
          <p:nvPr>
            <p:ph type="title"/>
          </p:nvPr>
        </p:nvSpPr>
        <p:spPr>
          <a:xfrm>
            <a:off x="697282" y="457199"/>
            <a:ext cx="3932237" cy="3128211"/>
          </a:xfrm>
          <a:prstGeom prst="rect">
            <a:avLst/>
          </a:prstGeom>
        </p:spPr>
        <p:txBody>
          <a:bodyPr anchor="b"/>
          <a:lstStyle>
            <a:lvl1pPr>
              <a:defRPr sz="3200">
                <a:solidFill>
                  <a:schemeClr val="accent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91D6029C-6E84-6BED-D0C8-DB4F1B3E3C6E}"/>
              </a:ext>
            </a:extLst>
          </p:cNvPr>
          <p:cNvSpPr>
            <a:spLocks noGrp="1"/>
          </p:cNvSpPr>
          <p:nvPr>
            <p:ph type="body" sz="half" idx="2"/>
          </p:nvPr>
        </p:nvSpPr>
        <p:spPr>
          <a:xfrm>
            <a:off x="697282" y="3693694"/>
            <a:ext cx="3932237" cy="217529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621B6EF-3332-1C8B-2CB6-49F96BCF489F}"/>
              </a:ext>
            </a:extLst>
          </p:cNvPr>
          <p:cNvSpPr>
            <a:spLocks noGrp="1"/>
          </p:cNvSpPr>
          <p:nvPr>
            <p:ph type="sldNum" sz="quarter" idx="12"/>
          </p:nvPr>
        </p:nvSpPr>
        <p:spPr/>
        <p:txBody>
          <a:bodyPr/>
          <a:lstStyle>
            <a:lvl1pPr>
              <a:defRPr>
                <a:solidFill>
                  <a:schemeClr val="bg1"/>
                </a:solidFill>
              </a:defRPr>
            </a:lvl1pPr>
          </a:lstStyle>
          <a:p>
            <a:fld id="{06BC266A-023A-8545-A242-1DC9E123359A}" type="slidenum">
              <a:rPr lang="en-US" smtClean="0"/>
              <a:pPr/>
              <a:t>‹#›</a:t>
            </a:fld>
            <a:endParaRPr lang="en-US"/>
          </a:p>
        </p:txBody>
      </p:sp>
      <p:sp>
        <p:nvSpPr>
          <p:cNvPr id="5" name="Picture Placeholder 2">
            <a:extLst>
              <a:ext uri="{FF2B5EF4-FFF2-40B4-BE49-F238E27FC236}">
                <a16:creationId xmlns:a16="http://schemas.microsoft.com/office/drawing/2014/main" id="{57AF9A57-8836-DB77-127F-87DB7951B237}"/>
              </a:ext>
            </a:extLst>
          </p:cNvPr>
          <p:cNvSpPr>
            <a:spLocks noGrp="1"/>
          </p:cNvSpPr>
          <p:nvPr>
            <p:ph type="pic" idx="1"/>
          </p:nvPr>
        </p:nvSpPr>
        <p:spPr>
          <a:xfrm>
            <a:off x="5183188" y="457199"/>
            <a:ext cx="6643854"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3" name="Picture 2" descr="A green and black logo&#10;&#10;Description automatically generated">
            <a:extLst>
              <a:ext uri="{FF2B5EF4-FFF2-40B4-BE49-F238E27FC236}">
                <a16:creationId xmlns:a16="http://schemas.microsoft.com/office/drawing/2014/main" id="{7163B73C-C325-0321-22E0-5A111BC15C3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8008" y="5977271"/>
            <a:ext cx="863184" cy="758589"/>
          </a:xfrm>
          <a:prstGeom prst="rect">
            <a:avLst/>
          </a:prstGeom>
        </p:spPr>
      </p:pic>
    </p:spTree>
    <p:extLst>
      <p:ext uri="{BB962C8B-B14F-4D97-AF65-F5344CB8AC3E}">
        <p14:creationId xmlns:p14="http://schemas.microsoft.com/office/powerpoint/2010/main" val="191190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5F5E-84F0-A6F2-1D1C-BB18750BB0DF}"/>
              </a:ext>
            </a:extLst>
          </p:cNvPr>
          <p:cNvSpPr>
            <a:spLocks noGrp="1"/>
          </p:cNvSpPr>
          <p:nvPr>
            <p:ph type="title"/>
          </p:nvPr>
        </p:nvSpPr>
        <p:spPr>
          <a:xfrm>
            <a:off x="839788" y="987424"/>
            <a:ext cx="3932237" cy="1069975"/>
          </a:xfrm>
          <a:prstGeom prst="rect">
            <a:avLst/>
          </a:prstGeom>
        </p:spPr>
        <p:txBody>
          <a:bodyPr anchor="b"/>
          <a:lstStyle>
            <a:lvl1pPr>
              <a:defRPr sz="3200">
                <a:solidFill>
                  <a:schemeClr val="accent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35423B03-23FF-9A10-636B-489F6E9D58E2}"/>
              </a:ext>
            </a:extLst>
          </p:cNvPr>
          <p:cNvSpPr>
            <a:spLocks noGrp="1"/>
          </p:cNvSpPr>
          <p:nvPr>
            <p:ph type="pic" idx="1"/>
          </p:nvPr>
        </p:nvSpPr>
        <p:spPr>
          <a:xfrm>
            <a:off x="5183188" y="987425"/>
            <a:ext cx="6172200" cy="4881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E21847C-D224-908F-31B1-F8F392A6D100}"/>
              </a:ext>
            </a:extLst>
          </p:cNvPr>
          <p:cNvSpPr>
            <a:spLocks noGrp="1"/>
          </p:cNvSpPr>
          <p:nvPr>
            <p:ph type="body" sz="half" idx="2"/>
          </p:nvPr>
        </p:nvSpPr>
        <p:spPr>
          <a:xfrm>
            <a:off x="839788" y="2185060"/>
            <a:ext cx="3932237" cy="36839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983247B1-6D8F-A813-C6C5-E4D0AE23924D}"/>
              </a:ext>
            </a:extLst>
          </p:cNvPr>
          <p:cNvSpPr>
            <a:spLocks noGrp="1"/>
          </p:cNvSpPr>
          <p:nvPr>
            <p:ph type="sldNum" sz="quarter" idx="12"/>
          </p:nvPr>
        </p:nvSpPr>
        <p:spPr/>
        <p:txBody>
          <a:bodyPr/>
          <a:lstStyle>
            <a:lvl1pPr>
              <a:defRPr>
                <a:solidFill>
                  <a:schemeClr val="bg1"/>
                </a:solidFill>
              </a:defRPr>
            </a:lvl1pPr>
          </a:lstStyle>
          <a:p>
            <a:fld id="{06BC266A-023A-8545-A242-1DC9E123359A}" type="slidenum">
              <a:rPr lang="en-US" smtClean="0"/>
              <a:pPr/>
              <a:t>‹#›</a:t>
            </a:fld>
            <a:endParaRPr lang="en-US"/>
          </a:p>
        </p:txBody>
      </p:sp>
      <p:pic>
        <p:nvPicPr>
          <p:cNvPr id="6" name="Picture 5" descr="A green and black logo&#10;&#10;Description automatically generated">
            <a:extLst>
              <a:ext uri="{FF2B5EF4-FFF2-40B4-BE49-F238E27FC236}">
                <a16:creationId xmlns:a16="http://schemas.microsoft.com/office/drawing/2014/main" id="{AAA21BF5-8DB0-5B63-A857-201F35FBBB0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8008" y="5977271"/>
            <a:ext cx="863184" cy="758589"/>
          </a:xfrm>
          <a:prstGeom prst="rect">
            <a:avLst/>
          </a:prstGeom>
        </p:spPr>
      </p:pic>
    </p:spTree>
    <p:extLst>
      <p:ext uri="{BB962C8B-B14F-4D97-AF65-F5344CB8AC3E}">
        <p14:creationId xmlns:p14="http://schemas.microsoft.com/office/powerpoint/2010/main" val="3920351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D0B03-8F56-5A38-AA7F-32A15FD8FB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D5C399-9654-07BA-878A-792CDE8786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6F91B3-395E-7CF7-9DA4-D5E2B9DF2D94}"/>
              </a:ext>
            </a:extLst>
          </p:cNvPr>
          <p:cNvSpPr>
            <a:spLocks noGrp="1"/>
          </p:cNvSpPr>
          <p:nvPr>
            <p:ph type="dt" sz="half" idx="10"/>
          </p:nvPr>
        </p:nvSpPr>
        <p:spPr/>
        <p:txBody>
          <a:bodyPr/>
          <a:lstStyle/>
          <a:p>
            <a:fld id="{C9176E03-0D7D-44A5-B104-48EEFB38BF75}" type="datetimeFigureOut">
              <a:rPr lang="en-US" smtClean="0"/>
              <a:t>3/3/2025</a:t>
            </a:fld>
            <a:endParaRPr lang="en-US"/>
          </a:p>
        </p:txBody>
      </p:sp>
      <p:sp>
        <p:nvSpPr>
          <p:cNvPr id="5" name="Footer Placeholder 4">
            <a:extLst>
              <a:ext uri="{FF2B5EF4-FFF2-40B4-BE49-F238E27FC236}">
                <a16:creationId xmlns:a16="http://schemas.microsoft.com/office/drawing/2014/main" id="{06F42AB5-7B3C-1AD3-45CC-5355878F3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EACBE-0183-1BE0-E181-638723706D32}"/>
              </a:ext>
            </a:extLst>
          </p:cNvPr>
          <p:cNvSpPr>
            <a:spLocks noGrp="1"/>
          </p:cNvSpPr>
          <p:nvPr>
            <p:ph type="sldNum" sz="quarter" idx="12"/>
          </p:nvPr>
        </p:nvSpPr>
        <p:spPr/>
        <p:txBody>
          <a:bodyPr/>
          <a:lstStyle/>
          <a:p>
            <a:fld id="{2DD6B7E5-E932-43E0-983C-40D886BA4125}" type="slidenum">
              <a:rPr lang="en-US" smtClean="0"/>
              <a:t>‹#›</a:t>
            </a:fld>
            <a:endParaRPr lang="en-US"/>
          </a:p>
        </p:txBody>
      </p:sp>
    </p:spTree>
    <p:extLst>
      <p:ext uri="{BB962C8B-B14F-4D97-AF65-F5344CB8AC3E}">
        <p14:creationId xmlns:p14="http://schemas.microsoft.com/office/powerpoint/2010/main" val="176098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AA6B-03A6-72BD-6E3F-6A2D710DD4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231D23-C22A-01E5-47A1-D8A9262822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9179FE-518D-5870-9745-372536013E9D}"/>
              </a:ext>
            </a:extLst>
          </p:cNvPr>
          <p:cNvSpPr>
            <a:spLocks noGrp="1"/>
          </p:cNvSpPr>
          <p:nvPr>
            <p:ph type="dt" sz="half" idx="10"/>
          </p:nvPr>
        </p:nvSpPr>
        <p:spPr/>
        <p:txBody>
          <a:bodyPr/>
          <a:lstStyle/>
          <a:p>
            <a:fld id="{C9176E03-0D7D-44A5-B104-48EEFB38BF75}" type="datetimeFigureOut">
              <a:rPr lang="en-US" smtClean="0"/>
              <a:t>3/3/2025</a:t>
            </a:fld>
            <a:endParaRPr lang="en-US"/>
          </a:p>
        </p:txBody>
      </p:sp>
      <p:sp>
        <p:nvSpPr>
          <p:cNvPr id="5" name="Footer Placeholder 4">
            <a:extLst>
              <a:ext uri="{FF2B5EF4-FFF2-40B4-BE49-F238E27FC236}">
                <a16:creationId xmlns:a16="http://schemas.microsoft.com/office/drawing/2014/main" id="{0204A0CE-2D2E-EAF1-E2F3-39E6CF876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7B598-6F09-E126-8B86-CE7AF52F9CAF}"/>
              </a:ext>
            </a:extLst>
          </p:cNvPr>
          <p:cNvSpPr>
            <a:spLocks noGrp="1"/>
          </p:cNvSpPr>
          <p:nvPr>
            <p:ph type="sldNum" sz="quarter" idx="12"/>
          </p:nvPr>
        </p:nvSpPr>
        <p:spPr/>
        <p:txBody>
          <a:bodyPr/>
          <a:lstStyle/>
          <a:p>
            <a:fld id="{2DD6B7E5-E932-43E0-983C-40D886BA4125}" type="slidenum">
              <a:rPr lang="en-US" smtClean="0"/>
              <a:t>‹#›</a:t>
            </a:fld>
            <a:endParaRPr lang="en-US"/>
          </a:p>
        </p:txBody>
      </p:sp>
    </p:spTree>
    <p:extLst>
      <p:ext uri="{BB962C8B-B14F-4D97-AF65-F5344CB8AC3E}">
        <p14:creationId xmlns:p14="http://schemas.microsoft.com/office/powerpoint/2010/main" val="56486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F31A-6F94-5BFB-E4CE-77BAE8EAA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857B44-A7A4-2A2C-933F-E6416B63C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E31A9-A95E-BCBA-DCF3-2C99F6254146}"/>
              </a:ext>
            </a:extLst>
          </p:cNvPr>
          <p:cNvSpPr>
            <a:spLocks noGrp="1"/>
          </p:cNvSpPr>
          <p:nvPr>
            <p:ph type="dt" sz="half" idx="10"/>
          </p:nvPr>
        </p:nvSpPr>
        <p:spPr/>
        <p:txBody>
          <a:bodyPr/>
          <a:lstStyle/>
          <a:p>
            <a:fld id="{C9176E03-0D7D-44A5-B104-48EEFB38BF75}" type="datetimeFigureOut">
              <a:rPr lang="en-US" smtClean="0"/>
              <a:t>3/3/2025</a:t>
            </a:fld>
            <a:endParaRPr lang="en-US"/>
          </a:p>
        </p:txBody>
      </p:sp>
      <p:sp>
        <p:nvSpPr>
          <p:cNvPr id="5" name="Footer Placeholder 4">
            <a:extLst>
              <a:ext uri="{FF2B5EF4-FFF2-40B4-BE49-F238E27FC236}">
                <a16:creationId xmlns:a16="http://schemas.microsoft.com/office/drawing/2014/main" id="{C5A50D47-855C-F033-6299-E97DDFBABF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D378A-8C0B-4C17-8537-92653BE191AC}"/>
              </a:ext>
            </a:extLst>
          </p:cNvPr>
          <p:cNvSpPr>
            <a:spLocks noGrp="1"/>
          </p:cNvSpPr>
          <p:nvPr>
            <p:ph type="sldNum" sz="quarter" idx="12"/>
          </p:nvPr>
        </p:nvSpPr>
        <p:spPr/>
        <p:txBody>
          <a:bodyPr/>
          <a:lstStyle/>
          <a:p>
            <a:fld id="{2DD6B7E5-E932-43E0-983C-40D886BA4125}" type="slidenum">
              <a:rPr lang="en-US" smtClean="0"/>
              <a:t>‹#›</a:t>
            </a:fld>
            <a:endParaRPr lang="en-US"/>
          </a:p>
        </p:txBody>
      </p:sp>
    </p:spTree>
    <p:extLst>
      <p:ext uri="{BB962C8B-B14F-4D97-AF65-F5344CB8AC3E}">
        <p14:creationId xmlns:p14="http://schemas.microsoft.com/office/powerpoint/2010/main" val="166955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D0B03-8F56-5A38-AA7F-32A15FD8FB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D5C399-9654-07BA-878A-792CDE8786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6F91B3-395E-7CF7-9DA4-D5E2B9DF2D94}"/>
              </a:ext>
            </a:extLst>
          </p:cNvPr>
          <p:cNvSpPr>
            <a:spLocks noGrp="1"/>
          </p:cNvSpPr>
          <p:nvPr>
            <p:ph type="dt" sz="half" idx="10"/>
          </p:nvPr>
        </p:nvSpPr>
        <p:spPr/>
        <p:txBody>
          <a:bodyPr/>
          <a:lstStyle/>
          <a:p>
            <a:fld id="{C9176E03-0D7D-44A5-B104-48EEFB38BF75}" type="datetimeFigureOut">
              <a:rPr lang="en-US" smtClean="0"/>
              <a:t>3/3/2025</a:t>
            </a:fld>
            <a:endParaRPr lang="en-US"/>
          </a:p>
        </p:txBody>
      </p:sp>
      <p:sp>
        <p:nvSpPr>
          <p:cNvPr id="5" name="Footer Placeholder 4">
            <a:extLst>
              <a:ext uri="{FF2B5EF4-FFF2-40B4-BE49-F238E27FC236}">
                <a16:creationId xmlns:a16="http://schemas.microsoft.com/office/drawing/2014/main" id="{06F42AB5-7B3C-1AD3-45CC-5355878F3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EACBE-0183-1BE0-E181-638723706D32}"/>
              </a:ext>
            </a:extLst>
          </p:cNvPr>
          <p:cNvSpPr>
            <a:spLocks noGrp="1"/>
          </p:cNvSpPr>
          <p:nvPr>
            <p:ph type="sldNum" sz="quarter" idx="12"/>
          </p:nvPr>
        </p:nvSpPr>
        <p:spPr/>
        <p:txBody>
          <a:bodyPr/>
          <a:lstStyle/>
          <a:p>
            <a:fld id="{2DD6B7E5-E932-43E0-983C-40D886BA4125}" type="slidenum">
              <a:rPr lang="en-US" smtClean="0"/>
              <a:t>‹#›</a:t>
            </a:fld>
            <a:endParaRPr lang="en-US"/>
          </a:p>
        </p:txBody>
      </p:sp>
    </p:spTree>
    <p:extLst>
      <p:ext uri="{BB962C8B-B14F-4D97-AF65-F5344CB8AC3E}">
        <p14:creationId xmlns:p14="http://schemas.microsoft.com/office/powerpoint/2010/main" val="399770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E69B7-F9A7-855A-0908-61DD8337CC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6495ED-7D25-05C1-7CBE-A8C4EE19E4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17D95F-EEB7-72BB-8E04-26F6B940AA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7C7404-E590-4CB1-4FB7-4CEC1087B11E}"/>
              </a:ext>
            </a:extLst>
          </p:cNvPr>
          <p:cNvSpPr>
            <a:spLocks noGrp="1"/>
          </p:cNvSpPr>
          <p:nvPr>
            <p:ph type="dt" sz="half" idx="10"/>
          </p:nvPr>
        </p:nvSpPr>
        <p:spPr/>
        <p:txBody>
          <a:bodyPr/>
          <a:lstStyle/>
          <a:p>
            <a:fld id="{C9176E03-0D7D-44A5-B104-48EEFB38BF75}" type="datetimeFigureOut">
              <a:rPr lang="en-US" smtClean="0"/>
              <a:t>3/3/2025</a:t>
            </a:fld>
            <a:endParaRPr lang="en-US"/>
          </a:p>
        </p:txBody>
      </p:sp>
      <p:sp>
        <p:nvSpPr>
          <p:cNvPr id="6" name="Footer Placeholder 5">
            <a:extLst>
              <a:ext uri="{FF2B5EF4-FFF2-40B4-BE49-F238E27FC236}">
                <a16:creationId xmlns:a16="http://schemas.microsoft.com/office/drawing/2014/main" id="{0D17A87B-0799-9E68-0212-D41E6E3B67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5ECEEA-1D11-D5F1-6B27-7BEE796F5E7E}"/>
              </a:ext>
            </a:extLst>
          </p:cNvPr>
          <p:cNvSpPr>
            <a:spLocks noGrp="1"/>
          </p:cNvSpPr>
          <p:nvPr>
            <p:ph type="sldNum" sz="quarter" idx="12"/>
          </p:nvPr>
        </p:nvSpPr>
        <p:spPr/>
        <p:txBody>
          <a:bodyPr/>
          <a:lstStyle/>
          <a:p>
            <a:fld id="{2DD6B7E5-E932-43E0-983C-40D886BA4125}" type="slidenum">
              <a:rPr lang="en-US" smtClean="0"/>
              <a:t>‹#›</a:t>
            </a:fld>
            <a:endParaRPr lang="en-US"/>
          </a:p>
        </p:txBody>
      </p:sp>
    </p:spTree>
    <p:extLst>
      <p:ext uri="{BB962C8B-B14F-4D97-AF65-F5344CB8AC3E}">
        <p14:creationId xmlns:p14="http://schemas.microsoft.com/office/powerpoint/2010/main" val="554380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6C3B-0D26-AE7E-DF4B-9ECAE77444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E6679E-17D7-0EFB-1F22-418FA3140A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E1662-0EA4-3A2A-9370-0595A623DA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1D72F-1D2E-D49A-6696-8A5CE89CFA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7F4328-82FC-8E95-B004-48A7610417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56172B-A85B-B197-11D5-42DFEB3B8D6B}"/>
              </a:ext>
            </a:extLst>
          </p:cNvPr>
          <p:cNvSpPr>
            <a:spLocks noGrp="1"/>
          </p:cNvSpPr>
          <p:nvPr>
            <p:ph type="dt" sz="half" idx="10"/>
          </p:nvPr>
        </p:nvSpPr>
        <p:spPr/>
        <p:txBody>
          <a:bodyPr/>
          <a:lstStyle/>
          <a:p>
            <a:fld id="{C9176E03-0D7D-44A5-B104-48EEFB38BF75}" type="datetimeFigureOut">
              <a:rPr lang="en-US" smtClean="0"/>
              <a:t>3/3/2025</a:t>
            </a:fld>
            <a:endParaRPr lang="en-US"/>
          </a:p>
        </p:txBody>
      </p:sp>
      <p:sp>
        <p:nvSpPr>
          <p:cNvPr id="8" name="Footer Placeholder 7">
            <a:extLst>
              <a:ext uri="{FF2B5EF4-FFF2-40B4-BE49-F238E27FC236}">
                <a16:creationId xmlns:a16="http://schemas.microsoft.com/office/drawing/2014/main" id="{3662C0C9-ED9D-E747-6662-EADC9924A4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34678F-C11A-D242-FB3B-1B53A20F0655}"/>
              </a:ext>
            </a:extLst>
          </p:cNvPr>
          <p:cNvSpPr>
            <a:spLocks noGrp="1"/>
          </p:cNvSpPr>
          <p:nvPr>
            <p:ph type="sldNum" sz="quarter" idx="12"/>
          </p:nvPr>
        </p:nvSpPr>
        <p:spPr/>
        <p:txBody>
          <a:bodyPr/>
          <a:lstStyle/>
          <a:p>
            <a:fld id="{2DD6B7E5-E932-43E0-983C-40D886BA4125}" type="slidenum">
              <a:rPr lang="en-US" smtClean="0"/>
              <a:t>‹#›</a:t>
            </a:fld>
            <a:endParaRPr lang="en-US"/>
          </a:p>
        </p:txBody>
      </p:sp>
    </p:spTree>
    <p:extLst>
      <p:ext uri="{BB962C8B-B14F-4D97-AF65-F5344CB8AC3E}">
        <p14:creationId xmlns:p14="http://schemas.microsoft.com/office/powerpoint/2010/main" val="1722100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4957-9B06-8C36-A8C2-5894FC695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457DFB-93AA-6DB8-3EC1-C41AE05CA5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D801AE-DD6B-D75B-B7D8-C8C880CF7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AE3478-ED3A-AB80-171B-D9A305A21F56}"/>
              </a:ext>
            </a:extLst>
          </p:cNvPr>
          <p:cNvSpPr>
            <a:spLocks noGrp="1"/>
          </p:cNvSpPr>
          <p:nvPr>
            <p:ph type="dt" sz="half" idx="10"/>
          </p:nvPr>
        </p:nvSpPr>
        <p:spPr/>
        <p:txBody>
          <a:bodyPr/>
          <a:lstStyle/>
          <a:p>
            <a:fld id="{C9176E03-0D7D-44A5-B104-48EEFB38BF75}" type="datetimeFigureOut">
              <a:rPr lang="en-US" smtClean="0"/>
              <a:t>3/3/2025</a:t>
            </a:fld>
            <a:endParaRPr lang="en-US"/>
          </a:p>
        </p:txBody>
      </p:sp>
      <p:sp>
        <p:nvSpPr>
          <p:cNvPr id="6" name="Footer Placeholder 5">
            <a:extLst>
              <a:ext uri="{FF2B5EF4-FFF2-40B4-BE49-F238E27FC236}">
                <a16:creationId xmlns:a16="http://schemas.microsoft.com/office/drawing/2014/main" id="{12BF570C-405B-EAC0-1B28-9205C01C1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6CCF9-E95E-DABA-28BB-20A2ED1E0C18}"/>
              </a:ext>
            </a:extLst>
          </p:cNvPr>
          <p:cNvSpPr>
            <a:spLocks noGrp="1"/>
          </p:cNvSpPr>
          <p:nvPr>
            <p:ph type="sldNum" sz="quarter" idx="12"/>
          </p:nvPr>
        </p:nvSpPr>
        <p:spPr/>
        <p:txBody>
          <a:bodyPr/>
          <a:lstStyle/>
          <a:p>
            <a:fld id="{2DD6B7E5-E932-43E0-983C-40D886BA4125}" type="slidenum">
              <a:rPr lang="en-US" smtClean="0"/>
              <a:t>‹#›</a:t>
            </a:fld>
            <a:endParaRPr lang="en-US"/>
          </a:p>
        </p:txBody>
      </p:sp>
    </p:spTree>
    <p:extLst>
      <p:ext uri="{BB962C8B-B14F-4D97-AF65-F5344CB8AC3E}">
        <p14:creationId xmlns:p14="http://schemas.microsoft.com/office/powerpoint/2010/main" val="4281000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69D5D-CE17-D775-4574-0A838A4F62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63C3F-028D-5D28-AA51-F99F742A21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DEE84D-DC90-91AF-F6F8-483EC7C84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A7CEDC-151D-5540-99C7-21EBD8853334}"/>
              </a:ext>
            </a:extLst>
          </p:cNvPr>
          <p:cNvSpPr>
            <a:spLocks noGrp="1"/>
          </p:cNvSpPr>
          <p:nvPr>
            <p:ph type="dt" sz="half" idx="10"/>
          </p:nvPr>
        </p:nvSpPr>
        <p:spPr/>
        <p:txBody>
          <a:bodyPr/>
          <a:lstStyle/>
          <a:p>
            <a:fld id="{C9176E03-0D7D-44A5-B104-48EEFB38BF75}" type="datetimeFigureOut">
              <a:rPr lang="en-US" smtClean="0"/>
              <a:t>3/3/2025</a:t>
            </a:fld>
            <a:endParaRPr lang="en-US"/>
          </a:p>
        </p:txBody>
      </p:sp>
      <p:sp>
        <p:nvSpPr>
          <p:cNvPr id="6" name="Footer Placeholder 5">
            <a:extLst>
              <a:ext uri="{FF2B5EF4-FFF2-40B4-BE49-F238E27FC236}">
                <a16:creationId xmlns:a16="http://schemas.microsoft.com/office/drawing/2014/main" id="{F36EB584-5AC4-B804-CB44-4CAB66689F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3DE68-4DF3-B456-BDEC-240F138146B9}"/>
              </a:ext>
            </a:extLst>
          </p:cNvPr>
          <p:cNvSpPr>
            <a:spLocks noGrp="1"/>
          </p:cNvSpPr>
          <p:nvPr>
            <p:ph type="sldNum" sz="quarter" idx="12"/>
          </p:nvPr>
        </p:nvSpPr>
        <p:spPr/>
        <p:txBody>
          <a:bodyPr/>
          <a:lstStyle/>
          <a:p>
            <a:fld id="{2DD6B7E5-E932-43E0-983C-40D886BA4125}" type="slidenum">
              <a:rPr lang="en-US" smtClean="0"/>
              <a:t>‹#›</a:t>
            </a:fld>
            <a:endParaRPr lang="en-US"/>
          </a:p>
        </p:txBody>
      </p:sp>
    </p:spTree>
    <p:extLst>
      <p:ext uri="{BB962C8B-B14F-4D97-AF65-F5344CB8AC3E}">
        <p14:creationId xmlns:p14="http://schemas.microsoft.com/office/powerpoint/2010/main" val="175791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0FD783-74C6-F909-3F56-3C3C60B151BB}"/>
              </a:ext>
            </a:extLst>
          </p:cNvPr>
          <p:cNvSpPr>
            <a:spLocks noGrp="1"/>
          </p:cNvSpPr>
          <p:nvPr>
            <p:ph type="sldNum" sz="quarter" idx="10"/>
          </p:nvPr>
        </p:nvSpPr>
        <p:spPr/>
        <p:txBody>
          <a:bodyPr/>
          <a:lstStyle/>
          <a:p>
            <a:fld id="{06BC266A-023A-8545-A242-1DC9E123359A}" type="slidenum">
              <a:rPr lang="en-US" smtClean="0"/>
              <a:t>‹#›</a:t>
            </a:fld>
            <a:endParaRPr lang="en-US"/>
          </a:p>
        </p:txBody>
      </p:sp>
      <p:sp>
        <p:nvSpPr>
          <p:cNvPr id="4" name="Subtitle 2">
            <a:extLst>
              <a:ext uri="{FF2B5EF4-FFF2-40B4-BE49-F238E27FC236}">
                <a16:creationId xmlns:a16="http://schemas.microsoft.com/office/drawing/2014/main" id="{F9ED7B69-8A17-2556-8ACD-B6F716F385E5}"/>
              </a:ext>
            </a:extLst>
          </p:cNvPr>
          <p:cNvSpPr>
            <a:spLocks noGrp="1"/>
          </p:cNvSpPr>
          <p:nvPr>
            <p:ph type="subTitle" idx="1" hasCustomPrompt="1"/>
          </p:nvPr>
        </p:nvSpPr>
        <p:spPr>
          <a:xfrm>
            <a:off x="1429751" y="3165796"/>
            <a:ext cx="9332495" cy="1655762"/>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The description will go here. The description will go here. The description will go here. The description will go here. The description will go here. </a:t>
            </a:r>
          </a:p>
          <a:p>
            <a:endParaRPr lang="en-US" dirty="0"/>
          </a:p>
        </p:txBody>
      </p:sp>
      <p:cxnSp>
        <p:nvCxnSpPr>
          <p:cNvPr id="5" name="Straight Connector 4">
            <a:extLst>
              <a:ext uri="{FF2B5EF4-FFF2-40B4-BE49-F238E27FC236}">
                <a16:creationId xmlns:a16="http://schemas.microsoft.com/office/drawing/2014/main" id="{94A06365-A9D8-3499-DFE1-B60CCF0F905F}"/>
              </a:ext>
            </a:extLst>
          </p:cNvPr>
          <p:cNvCxnSpPr>
            <a:cxnSpLocks/>
          </p:cNvCxnSpPr>
          <p:nvPr userDrawn="1"/>
        </p:nvCxnSpPr>
        <p:spPr>
          <a:xfrm>
            <a:off x="2493689" y="2743201"/>
            <a:ext cx="7026444"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itle 4">
            <a:extLst>
              <a:ext uri="{FF2B5EF4-FFF2-40B4-BE49-F238E27FC236}">
                <a16:creationId xmlns:a16="http://schemas.microsoft.com/office/drawing/2014/main" id="{80C965C5-48C7-36FF-FA31-2241125CFF52}"/>
              </a:ext>
            </a:extLst>
          </p:cNvPr>
          <p:cNvSpPr>
            <a:spLocks noGrp="1"/>
          </p:cNvSpPr>
          <p:nvPr>
            <p:ph type="title" hasCustomPrompt="1"/>
          </p:nvPr>
        </p:nvSpPr>
        <p:spPr>
          <a:xfrm>
            <a:off x="0" y="1971180"/>
            <a:ext cx="12192000" cy="772022"/>
          </a:xfrm>
        </p:spPr>
        <p:txBody>
          <a:bodyPr>
            <a:normAutofit/>
          </a:bodyPr>
          <a:lstStyle>
            <a:lvl1pPr algn="ctr">
              <a:defRPr sz="2800" b="1" spc="600">
                <a:solidFill>
                  <a:schemeClr val="accent1"/>
                </a:solidFill>
              </a:defRPr>
            </a:lvl1pPr>
          </a:lstStyle>
          <a:p>
            <a:r>
              <a:rPr lang="en-US" dirty="0"/>
              <a:t>TITLE OF THE PRESENTATION</a:t>
            </a:r>
          </a:p>
        </p:txBody>
      </p:sp>
      <p:pic>
        <p:nvPicPr>
          <p:cNvPr id="10" name="Picture 9" descr="A green and black logo&#10;&#10;Description automatically generated">
            <a:extLst>
              <a:ext uri="{FF2B5EF4-FFF2-40B4-BE49-F238E27FC236}">
                <a16:creationId xmlns:a16="http://schemas.microsoft.com/office/drawing/2014/main" id="{8E1362E6-0DC1-A6B7-F794-E52C5D4950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64406" y="6014747"/>
            <a:ext cx="863184" cy="758589"/>
          </a:xfrm>
          <a:prstGeom prst="rect">
            <a:avLst/>
          </a:prstGeom>
        </p:spPr>
      </p:pic>
    </p:spTree>
    <p:extLst>
      <p:ext uri="{BB962C8B-B14F-4D97-AF65-F5344CB8AC3E}">
        <p14:creationId xmlns:p14="http://schemas.microsoft.com/office/powerpoint/2010/main" val="246036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1F4C-93BB-2EDA-035F-EB712AB212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935C6-31ED-794F-99E8-DA199EF18D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5A6B7-043F-859E-9F76-E99C2E95C930}"/>
              </a:ext>
            </a:extLst>
          </p:cNvPr>
          <p:cNvSpPr>
            <a:spLocks noGrp="1"/>
          </p:cNvSpPr>
          <p:nvPr>
            <p:ph type="dt" sz="half" idx="10"/>
          </p:nvPr>
        </p:nvSpPr>
        <p:spPr/>
        <p:txBody>
          <a:bodyPr/>
          <a:lstStyle/>
          <a:p>
            <a:fld id="{C9176E03-0D7D-44A5-B104-48EEFB38BF75}" type="datetimeFigureOut">
              <a:rPr lang="en-US" smtClean="0"/>
              <a:t>3/3/2025</a:t>
            </a:fld>
            <a:endParaRPr lang="en-US"/>
          </a:p>
        </p:txBody>
      </p:sp>
      <p:sp>
        <p:nvSpPr>
          <p:cNvPr id="5" name="Footer Placeholder 4">
            <a:extLst>
              <a:ext uri="{FF2B5EF4-FFF2-40B4-BE49-F238E27FC236}">
                <a16:creationId xmlns:a16="http://schemas.microsoft.com/office/drawing/2014/main" id="{A778B26A-2969-DB8E-91DE-6DB5F5DDB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58897-9A47-59A8-36E2-4C0746DEB46F}"/>
              </a:ext>
            </a:extLst>
          </p:cNvPr>
          <p:cNvSpPr>
            <a:spLocks noGrp="1"/>
          </p:cNvSpPr>
          <p:nvPr>
            <p:ph type="sldNum" sz="quarter" idx="12"/>
          </p:nvPr>
        </p:nvSpPr>
        <p:spPr/>
        <p:txBody>
          <a:bodyPr/>
          <a:lstStyle/>
          <a:p>
            <a:fld id="{2DD6B7E5-E932-43E0-983C-40D886BA4125}" type="slidenum">
              <a:rPr lang="en-US" smtClean="0"/>
              <a:t>‹#›</a:t>
            </a:fld>
            <a:endParaRPr lang="en-US"/>
          </a:p>
        </p:txBody>
      </p:sp>
    </p:spTree>
    <p:extLst>
      <p:ext uri="{BB962C8B-B14F-4D97-AF65-F5344CB8AC3E}">
        <p14:creationId xmlns:p14="http://schemas.microsoft.com/office/powerpoint/2010/main" val="566953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53EF11-2D48-BF6C-4F03-966E0165DC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D04834-FAF2-2834-60D8-29EC78EDE2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3126C-C3A4-ECD7-1872-EE8AEEAA3D6E}"/>
              </a:ext>
            </a:extLst>
          </p:cNvPr>
          <p:cNvSpPr>
            <a:spLocks noGrp="1"/>
          </p:cNvSpPr>
          <p:nvPr>
            <p:ph type="dt" sz="half" idx="10"/>
          </p:nvPr>
        </p:nvSpPr>
        <p:spPr/>
        <p:txBody>
          <a:bodyPr/>
          <a:lstStyle/>
          <a:p>
            <a:fld id="{C9176E03-0D7D-44A5-B104-48EEFB38BF75}" type="datetimeFigureOut">
              <a:rPr lang="en-US" smtClean="0"/>
              <a:t>3/3/2025</a:t>
            </a:fld>
            <a:endParaRPr lang="en-US"/>
          </a:p>
        </p:txBody>
      </p:sp>
      <p:sp>
        <p:nvSpPr>
          <p:cNvPr id="5" name="Footer Placeholder 4">
            <a:extLst>
              <a:ext uri="{FF2B5EF4-FFF2-40B4-BE49-F238E27FC236}">
                <a16:creationId xmlns:a16="http://schemas.microsoft.com/office/drawing/2014/main" id="{85AAC8EC-02AD-E875-70C5-98668DDEA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6F7B9-9A3F-3B05-B0E4-9D9A27996200}"/>
              </a:ext>
            </a:extLst>
          </p:cNvPr>
          <p:cNvSpPr>
            <a:spLocks noGrp="1"/>
          </p:cNvSpPr>
          <p:nvPr>
            <p:ph type="sldNum" sz="quarter" idx="12"/>
          </p:nvPr>
        </p:nvSpPr>
        <p:spPr/>
        <p:txBody>
          <a:bodyPr/>
          <a:lstStyle/>
          <a:p>
            <a:fld id="{2DD6B7E5-E932-43E0-983C-40D886BA4125}" type="slidenum">
              <a:rPr lang="en-US" smtClean="0"/>
              <a:t>‹#›</a:t>
            </a:fld>
            <a:endParaRPr lang="en-US"/>
          </a:p>
        </p:txBody>
      </p:sp>
    </p:spTree>
    <p:extLst>
      <p:ext uri="{BB962C8B-B14F-4D97-AF65-F5344CB8AC3E}">
        <p14:creationId xmlns:p14="http://schemas.microsoft.com/office/powerpoint/2010/main" val="85113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70431-9F4F-BEF4-422C-C7CDF7B8BCA0}"/>
              </a:ext>
            </a:extLst>
          </p:cNvPr>
          <p:cNvSpPr>
            <a:spLocks noGrp="1"/>
          </p:cNvSpPr>
          <p:nvPr>
            <p:ph type="title"/>
          </p:nvPr>
        </p:nvSpPr>
        <p:spPr>
          <a:xfrm>
            <a:off x="669758" y="565490"/>
            <a:ext cx="5574632" cy="1293646"/>
          </a:xfrm>
          <a:prstGeom prst="rect">
            <a:avLst/>
          </a:prstGeom>
        </p:spPr>
        <p:txBody>
          <a:bodyPr/>
          <a:lstStyle>
            <a:lvl1pPr>
              <a:lnSpc>
                <a:spcPts val="4480"/>
              </a:lnSpc>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A3F8140-49BF-A095-5FFB-8546B1A3A276}"/>
              </a:ext>
            </a:extLst>
          </p:cNvPr>
          <p:cNvSpPr>
            <a:spLocks noGrp="1"/>
          </p:cNvSpPr>
          <p:nvPr>
            <p:ph idx="1"/>
          </p:nvPr>
        </p:nvSpPr>
        <p:spPr>
          <a:xfrm>
            <a:off x="669758" y="1982041"/>
            <a:ext cx="5574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38C0F9B-5384-CB07-16C9-7E09C1ED61E7}"/>
              </a:ext>
            </a:extLst>
          </p:cNvPr>
          <p:cNvSpPr>
            <a:spLocks noGrp="1"/>
          </p:cNvSpPr>
          <p:nvPr>
            <p:ph type="sldNum" sz="quarter" idx="12"/>
          </p:nvPr>
        </p:nvSpPr>
        <p:spPr/>
        <p:txBody>
          <a:bodyPr/>
          <a:lstStyle>
            <a:lvl1pPr>
              <a:defRPr>
                <a:solidFill>
                  <a:schemeClr val="bg1"/>
                </a:solidFill>
              </a:defRPr>
            </a:lvl1pPr>
          </a:lstStyle>
          <a:p>
            <a:fld id="{06BC266A-023A-8545-A242-1DC9E123359A}" type="slidenum">
              <a:rPr lang="en-US" smtClean="0"/>
              <a:pPr/>
              <a:t>‹#›</a:t>
            </a:fld>
            <a:endParaRPr lang="en-US"/>
          </a:p>
        </p:txBody>
      </p:sp>
      <p:sp>
        <p:nvSpPr>
          <p:cNvPr id="7" name="Title 1">
            <a:extLst>
              <a:ext uri="{FF2B5EF4-FFF2-40B4-BE49-F238E27FC236}">
                <a16:creationId xmlns:a16="http://schemas.microsoft.com/office/drawing/2014/main" id="{2E38302D-E0DF-4F87-FF13-CA1F43799A9C}"/>
              </a:ext>
            </a:extLst>
          </p:cNvPr>
          <p:cNvSpPr txBox="1">
            <a:spLocks/>
          </p:cNvSpPr>
          <p:nvPr userDrawn="1"/>
        </p:nvSpPr>
        <p:spPr>
          <a:xfrm>
            <a:off x="7015033" y="2306604"/>
            <a:ext cx="4576011" cy="2445869"/>
          </a:xfrm>
          <a:prstGeom prst="rect">
            <a:avLst/>
          </a:prstGeom>
        </p:spPr>
        <p:txBody>
          <a:bodyPr vert="horz" lIns="91440" tIns="45720" rIns="91440" bIns="45720" rtlCol="0" anchor="ctr">
            <a:noAutofit/>
          </a:bodyPr>
          <a:lstStyle>
            <a:lvl1pPr algn="l" defTabSz="914400" rtl="0" eaLnBrk="1" latinLnBrk="0" hangingPunct="1">
              <a:lnSpc>
                <a:spcPts val="4480"/>
              </a:lnSpc>
              <a:spcBef>
                <a:spcPct val="0"/>
              </a:spcBef>
              <a:buNone/>
              <a:defRPr sz="4400" b="1" kern="1200">
                <a:solidFill>
                  <a:srgbClr val="777776"/>
                </a:solidFill>
                <a:latin typeface="+mn-lt"/>
                <a:ea typeface="+mj-ea"/>
                <a:cs typeface="+mj-cs"/>
              </a:defRPr>
            </a:lvl1pPr>
          </a:lstStyle>
          <a:p>
            <a:pPr algn="ctr">
              <a:lnSpc>
                <a:spcPct val="100000"/>
              </a:lnSpc>
            </a:pPr>
            <a:r>
              <a:rPr lang="en-US" sz="5400" dirty="0">
                <a:solidFill>
                  <a:schemeClr val="accent1"/>
                </a:solidFill>
              </a:rPr>
              <a:t>“A quote or detail can go here.”</a:t>
            </a:r>
          </a:p>
        </p:txBody>
      </p:sp>
      <p:pic>
        <p:nvPicPr>
          <p:cNvPr id="5" name="Picture 4" descr="A green and black logo&#10;&#10;Description automatically generated">
            <a:extLst>
              <a:ext uri="{FF2B5EF4-FFF2-40B4-BE49-F238E27FC236}">
                <a16:creationId xmlns:a16="http://schemas.microsoft.com/office/drawing/2014/main" id="{46D0DB14-BB26-70E5-6E75-883A16C269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8008" y="5977271"/>
            <a:ext cx="863184" cy="758589"/>
          </a:xfrm>
          <a:prstGeom prst="rect">
            <a:avLst/>
          </a:prstGeom>
        </p:spPr>
      </p:pic>
    </p:spTree>
    <p:extLst>
      <p:ext uri="{BB962C8B-B14F-4D97-AF65-F5344CB8AC3E}">
        <p14:creationId xmlns:p14="http://schemas.microsoft.com/office/powerpoint/2010/main" val="3207127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FA8A2-EF23-3DA0-9082-105207F7D8E9}"/>
              </a:ext>
            </a:extLst>
          </p:cNvPr>
          <p:cNvSpPr>
            <a:spLocks noGrp="1"/>
          </p:cNvSpPr>
          <p:nvPr>
            <p:ph type="title" hasCustomPrompt="1"/>
          </p:nvPr>
        </p:nvSpPr>
        <p:spPr>
          <a:xfrm>
            <a:off x="0" y="1419369"/>
            <a:ext cx="12192000" cy="2080209"/>
          </a:xfrm>
          <a:prstGeom prst="rect">
            <a:avLst/>
          </a:prstGeom>
        </p:spPr>
        <p:txBody>
          <a:bodyPr anchor="b">
            <a:normAutofit/>
          </a:bodyPr>
          <a:lstStyle>
            <a:lvl1pPr algn="ctr">
              <a:defRPr sz="18000" spc="-300">
                <a:solidFill>
                  <a:schemeClr val="accent1"/>
                </a:solidFill>
              </a:defRPr>
            </a:lvl1pPr>
          </a:lstStyle>
          <a:p>
            <a:r>
              <a:rPr lang="en-US" dirty="0"/>
              <a:t>A BIG IDEA</a:t>
            </a:r>
          </a:p>
        </p:txBody>
      </p:sp>
      <p:sp>
        <p:nvSpPr>
          <p:cNvPr id="6" name="Slide Number Placeholder 5">
            <a:extLst>
              <a:ext uri="{FF2B5EF4-FFF2-40B4-BE49-F238E27FC236}">
                <a16:creationId xmlns:a16="http://schemas.microsoft.com/office/drawing/2014/main" id="{42067A0C-5BD6-F5BB-107F-253DD572FF31}"/>
              </a:ext>
            </a:extLst>
          </p:cNvPr>
          <p:cNvSpPr>
            <a:spLocks noGrp="1"/>
          </p:cNvSpPr>
          <p:nvPr>
            <p:ph type="sldNum" sz="quarter" idx="12"/>
          </p:nvPr>
        </p:nvSpPr>
        <p:spPr/>
        <p:txBody>
          <a:bodyPr/>
          <a:lstStyle>
            <a:lvl1pPr>
              <a:defRPr>
                <a:solidFill>
                  <a:schemeClr val="bg1"/>
                </a:solidFill>
              </a:defRPr>
            </a:lvl1pPr>
          </a:lstStyle>
          <a:p>
            <a:fld id="{06BC266A-023A-8545-A242-1DC9E123359A}" type="slidenum">
              <a:rPr lang="en-US" smtClean="0"/>
              <a:pPr/>
              <a:t>‹#›</a:t>
            </a:fld>
            <a:endParaRPr lang="en-US"/>
          </a:p>
        </p:txBody>
      </p:sp>
      <p:sp>
        <p:nvSpPr>
          <p:cNvPr id="7" name="TextBox 6">
            <a:extLst>
              <a:ext uri="{FF2B5EF4-FFF2-40B4-BE49-F238E27FC236}">
                <a16:creationId xmlns:a16="http://schemas.microsoft.com/office/drawing/2014/main" id="{1653045C-4325-1006-72D7-E9E4A7DF48AD}"/>
              </a:ext>
            </a:extLst>
          </p:cNvPr>
          <p:cNvSpPr txBox="1"/>
          <p:nvPr userDrawn="1"/>
        </p:nvSpPr>
        <p:spPr>
          <a:xfrm>
            <a:off x="2766870" y="3620291"/>
            <a:ext cx="8807115" cy="1631216"/>
          </a:xfrm>
          <a:prstGeom prst="rect">
            <a:avLst/>
          </a:prstGeom>
          <a:noFill/>
        </p:spPr>
        <p:txBody>
          <a:bodyPr wrap="square" rtlCol="0">
            <a:spAutoFit/>
          </a:bodyPr>
          <a:lstStyle/>
          <a:p>
            <a:r>
              <a:rPr lang="en-US" sz="2000" dirty="0">
                <a:solidFill>
                  <a:schemeClr val="bg1"/>
                </a:solidFill>
              </a:rPr>
              <a:t>The description will go here. The description will go here. The description will go here. The description will go here. The description will go here. The description will go here. The description will go here. The description will go here. The description will go here. The description will go here. The description will go here. The description will go here. The description will go here.</a:t>
            </a:r>
          </a:p>
        </p:txBody>
      </p:sp>
      <p:cxnSp>
        <p:nvCxnSpPr>
          <p:cNvPr id="9" name="Straight Connector 8">
            <a:extLst>
              <a:ext uri="{FF2B5EF4-FFF2-40B4-BE49-F238E27FC236}">
                <a16:creationId xmlns:a16="http://schemas.microsoft.com/office/drawing/2014/main" id="{3BF269A3-FB42-6158-DB0F-D24546ED9402}"/>
              </a:ext>
            </a:extLst>
          </p:cNvPr>
          <p:cNvCxnSpPr>
            <a:cxnSpLocks/>
          </p:cNvCxnSpPr>
          <p:nvPr userDrawn="1"/>
        </p:nvCxnSpPr>
        <p:spPr>
          <a:xfrm>
            <a:off x="2610456" y="3520247"/>
            <a:ext cx="0" cy="185286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B7DB2D5-09C2-884A-4DDC-B10841F69886}"/>
              </a:ext>
            </a:extLst>
          </p:cNvPr>
          <p:cNvSpPr txBox="1"/>
          <p:nvPr userDrawn="1"/>
        </p:nvSpPr>
        <p:spPr>
          <a:xfrm>
            <a:off x="709463" y="3499578"/>
            <a:ext cx="1708484" cy="1815882"/>
          </a:xfrm>
          <a:prstGeom prst="rect">
            <a:avLst/>
          </a:prstGeom>
          <a:noFill/>
        </p:spPr>
        <p:txBody>
          <a:bodyPr wrap="square" rtlCol="0">
            <a:spAutoFit/>
          </a:bodyPr>
          <a:lstStyle/>
          <a:p>
            <a:pPr algn="r"/>
            <a:r>
              <a:rPr lang="en-US" sz="2800" b="1">
                <a:solidFill>
                  <a:schemeClr val="bg1"/>
                </a:solidFill>
              </a:rPr>
              <a:t>“A quote or detail can go here.”</a:t>
            </a:r>
          </a:p>
        </p:txBody>
      </p:sp>
      <p:pic>
        <p:nvPicPr>
          <p:cNvPr id="4" name="Picture 3" descr="A green and black logo&#10;&#10;Description automatically generated">
            <a:extLst>
              <a:ext uri="{FF2B5EF4-FFF2-40B4-BE49-F238E27FC236}">
                <a16:creationId xmlns:a16="http://schemas.microsoft.com/office/drawing/2014/main" id="{1E283E97-892F-90CC-BB89-12D0BE9D23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8008" y="5977271"/>
            <a:ext cx="863184" cy="758589"/>
          </a:xfrm>
          <a:prstGeom prst="rect">
            <a:avLst/>
          </a:prstGeom>
        </p:spPr>
      </p:pic>
    </p:spTree>
    <p:extLst>
      <p:ext uri="{BB962C8B-B14F-4D97-AF65-F5344CB8AC3E}">
        <p14:creationId xmlns:p14="http://schemas.microsoft.com/office/powerpoint/2010/main" val="94669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57FA-BE5B-D07F-8181-628970177F97}"/>
              </a:ext>
            </a:extLst>
          </p:cNvPr>
          <p:cNvSpPr>
            <a:spLocks noGrp="1"/>
          </p:cNvSpPr>
          <p:nvPr>
            <p:ph type="title"/>
          </p:nvPr>
        </p:nvSpPr>
        <p:spPr>
          <a:xfrm>
            <a:off x="839788" y="981654"/>
            <a:ext cx="10515600" cy="1293646"/>
          </a:xfrm>
          <a:prstGeom prst="rect">
            <a:avLst/>
          </a:prstGeom>
        </p:spPr>
        <p:txBody>
          <a:bodyPr/>
          <a:lstStyle>
            <a:lvl1pPr algn="ctr">
              <a:defRPr>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8104D83-5989-220B-B373-951FA8787650}"/>
              </a:ext>
            </a:extLst>
          </p:cNvPr>
          <p:cNvSpPr>
            <a:spLocks noGrp="1"/>
          </p:cNvSpPr>
          <p:nvPr>
            <p:ph type="body" idx="1"/>
          </p:nvPr>
        </p:nvSpPr>
        <p:spPr>
          <a:xfrm>
            <a:off x="839788" y="22657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7AB21E-9885-F9A3-42D9-4E72B57C0AF2}"/>
              </a:ext>
            </a:extLst>
          </p:cNvPr>
          <p:cNvSpPr>
            <a:spLocks noGrp="1"/>
          </p:cNvSpPr>
          <p:nvPr>
            <p:ph sz="half" idx="2"/>
          </p:nvPr>
        </p:nvSpPr>
        <p:spPr>
          <a:xfrm>
            <a:off x="839788" y="3089687"/>
            <a:ext cx="5157787" cy="3153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E20C84-8D4B-6B4D-DFDA-7FBE9CAAD6F9}"/>
              </a:ext>
            </a:extLst>
          </p:cNvPr>
          <p:cNvSpPr>
            <a:spLocks noGrp="1"/>
          </p:cNvSpPr>
          <p:nvPr>
            <p:ph type="body" sz="quarter" idx="3"/>
          </p:nvPr>
        </p:nvSpPr>
        <p:spPr>
          <a:xfrm>
            <a:off x="6172200" y="226577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BAC1D9-3801-4161-B9B7-51049DDD7A7A}"/>
              </a:ext>
            </a:extLst>
          </p:cNvPr>
          <p:cNvSpPr>
            <a:spLocks noGrp="1"/>
          </p:cNvSpPr>
          <p:nvPr>
            <p:ph sz="quarter" idx="4"/>
          </p:nvPr>
        </p:nvSpPr>
        <p:spPr>
          <a:xfrm>
            <a:off x="6172200" y="3089687"/>
            <a:ext cx="5183188" cy="3153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2EE0D57-1ED0-6A8F-4EAC-977790BBBD48}"/>
              </a:ext>
            </a:extLst>
          </p:cNvPr>
          <p:cNvSpPr>
            <a:spLocks noGrp="1"/>
          </p:cNvSpPr>
          <p:nvPr>
            <p:ph type="sldNum" sz="quarter" idx="12"/>
          </p:nvPr>
        </p:nvSpPr>
        <p:spPr/>
        <p:txBody>
          <a:bodyPr/>
          <a:lstStyle>
            <a:lvl1pPr>
              <a:defRPr>
                <a:solidFill>
                  <a:schemeClr val="bg1"/>
                </a:solidFill>
              </a:defRPr>
            </a:lvl1pPr>
          </a:lstStyle>
          <a:p>
            <a:fld id="{06BC266A-023A-8545-A242-1DC9E123359A}" type="slidenum">
              <a:rPr lang="en-US" smtClean="0"/>
              <a:pPr/>
              <a:t>‹#›</a:t>
            </a:fld>
            <a:endParaRPr lang="en-US"/>
          </a:p>
        </p:txBody>
      </p:sp>
      <p:pic>
        <p:nvPicPr>
          <p:cNvPr id="8" name="Picture 7" descr="A green and black logo&#10;&#10;Description automatically generated">
            <a:extLst>
              <a:ext uri="{FF2B5EF4-FFF2-40B4-BE49-F238E27FC236}">
                <a16:creationId xmlns:a16="http://schemas.microsoft.com/office/drawing/2014/main" id="{95B336AF-FA16-D927-00B5-198BB963185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8008" y="5977271"/>
            <a:ext cx="863184" cy="758589"/>
          </a:xfrm>
          <a:prstGeom prst="rect">
            <a:avLst/>
          </a:prstGeom>
        </p:spPr>
      </p:pic>
    </p:spTree>
    <p:extLst>
      <p:ext uri="{BB962C8B-B14F-4D97-AF65-F5344CB8AC3E}">
        <p14:creationId xmlns:p14="http://schemas.microsoft.com/office/powerpoint/2010/main" val="4156129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57FA-BE5B-D07F-8181-628970177F97}"/>
              </a:ext>
            </a:extLst>
          </p:cNvPr>
          <p:cNvSpPr>
            <a:spLocks noGrp="1"/>
          </p:cNvSpPr>
          <p:nvPr>
            <p:ph type="title"/>
          </p:nvPr>
        </p:nvSpPr>
        <p:spPr>
          <a:xfrm>
            <a:off x="839788" y="818146"/>
            <a:ext cx="5157787" cy="607846"/>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8104D83-5989-220B-B373-951FA8787650}"/>
              </a:ext>
            </a:extLst>
          </p:cNvPr>
          <p:cNvSpPr>
            <a:spLocks noGrp="1"/>
          </p:cNvSpPr>
          <p:nvPr>
            <p:ph type="body" idx="1"/>
          </p:nvPr>
        </p:nvSpPr>
        <p:spPr>
          <a:xfrm>
            <a:off x="839788" y="1416467"/>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C7AB21E-9885-F9A3-42D9-4E72B57C0AF2}"/>
              </a:ext>
            </a:extLst>
          </p:cNvPr>
          <p:cNvSpPr>
            <a:spLocks noGrp="1"/>
          </p:cNvSpPr>
          <p:nvPr>
            <p:ph sz="half" idx="2"/>
          </p:nvPr>
        </p:nvSpPr>
        <p:spPr>
          <a:xfrm>
            <a:off x="839788" y="2240379"/>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C2EE0D57-1ED0-6A8F-4EAC-977790BBBD48}"/>
              </a:ext>
            </a:extLst>
          </p:cNvPr>
          <p:cNvSpPr>
            <a:spLocks noGrp="1"/>
          </p:cNvSpPr>
          <p:nvPr>
            <p:ph type="sldNum" sz="quarter" idx="12"/>
          </p:nvPr>
        </p:nvSpPr>
        <p:spPr/>
        <p:txBody>
          <a:bodyPr/>
          <a:lstStyle>
            <a:lvl1pPr>
              <a:defRPr>
                <a:solidFill>
                  <a:schemeClr val="bg1"/>
                </a:solidFill>
              </a:defRPr>
            </a:lvl1pPr>
          </a:lstStyle>
          <a:p>
            <a:fld id="{06BC266A-023A-8545-A242-1DC9E123359A}" type="slidenum">
              <a:rPr lang="en-US" smtClean="0"/>
              <a:pPr/>
              <a:t>‹#›</a:t>
            </a:fld>
            <a:endParaRPr lang="en-US"/>
          </a:p>
        </p:txBody>
      </p:sp>
      <p:sp>
        <p:nvSpPr>
          <p:cNvPr id="11" name="Picture Placeholder 2">
            <a:extLst>
              <a:ext uri="{FF2B5EF4-FFF2-40B4-BE49-F238E27FC236}">
                <a16:creationId xmlns:a16="http://schemas.microsoft.com/office/drawing/2014/main" id="{AD8413F5-14DF-BC6A-7E2B-186ED02264C6}"/>
              </a:ext>
            </a:extLst>
          </p:cNvPr>
          <p:cNvSpPr>
            <a:spLocks noGrp="1"/>
          </p:cNvSpPr>
          <p:nvPr>
            <p:ph type="pic" idx="13"/>
          </p:nvPr>
        </p:nvSpPr>
        <p:spPr>
          <a:xfrm>
            <a:off x="6328611" y="818145"/>
            <a:ext cx="5157788" cy="510682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6" name="Picture 5" descr="A green and black logo&#10;&#10;Description automatically generated">
            <a:extLst>
              <a:ext uri="{FF2B5EF4-FFF2-40B4-BE49-F238E27FC236}">
                <a16:creationId xmlns:a16="http://schemas.microsoft.com/office/drawing/2014/main" id="{DE40F28D-6BC6-B5E3-6F74-D97FD5185BA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8008" y="5977271"/>
            <a:ext cx="863184" cy="758589"/>
          </a:xfrm>
          <a:prstGeom prst="rect">
            <a:avLst/>
          </a:prstGeom>
        </p:spPr>
      </p:pic>
    </p:spTree>
    <p:extLst>
      <p:ext uri="{BB962C8B-B14F-4D97-AF65-F5344CB8AC3E}">
        <p14:creationId xmlns:p14="http://schemas.microsoft.com/office/powerpoint/2010/main" val="2389572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52D4A-5A40-991E-C9D0-C4995CE00F86}"/>
              </a:ext>
            </a:extLst>
          </p:cNvPr>
          <p:cNvSpPr>
            <a:spLocks noGrp="1"/>
          </p:cNvSpPr>
          <p:nvPr>
            <p:ph type="title"/>
          </p:nvPr>
        </p:nvSpPr>
        <p:spPr>
          <a:xfrm>
            <a:off x="697282" y="457199"/>
            <a:ext cx="3932237" cy="3128211"/>
          </a:xfrm>
          <a:prstGeom prst="rect">
            <a:avLst/>
          </a:prstGeom>
        </p:spPr>
        <p:txBody>
          <a:bodyPr anchor="b"/>
          <a:lstStyle>
            <a:lvl1pPr>
              <a:defRPr sz="3200">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547EA-D4DD-CBD0-F409-244985321004}"/>
              </a:ext>
            </a:extLst>
          </p:cNvPr>
          <p:cNvSpPr>
            <a:spLocks noGrp="1"/>
          </p:cNvSpPr>
          <p:nvPr>
            <p:ph idx="1"/>
          </p:nvPr>
        </p:nvSpPr>
        <p:spPr>
          <a:xfrm>
            <a:off x="6096000" y="987425"/>
            <a:ext cx="52593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1D6029C-6E84-6BED-D0C8-DB4F1B3E3C6E}"/>
              </a:ext>
            </a:extLst>
          </p:cNvPr>
          <p:cNvSpPr>
            <a:spLocks noGrp="1"/>
          </p:cNvSpPr>
          <p:nvPr>
            <p:ph type="body" sz="half" idx="2"/>
          </p:nvPr>
        </p:nvSpPr>
        <p:spPr>
          <a:xfrm>
            <a:off x="697282" y="3693694"/>
            <a:ext cx="3932237" cy="217529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621B6EF-3332-1C8B-2CB6-49F96BCF489F}"/>
              </a:ext>
            </a:extLst>
          </p:cNvPr>
          <p:cNvSpPr>
            <a:spLocks noGrp="1"/>
          </p:cNvSpPr>
          <p:nvPr>
            <p:ph type="sldNum" sz="quarter" idx="12"/>
          </p:nvPr>
        </p:nvSpPr>
        <p:spPr/>
        <p:txBody>
          <a:bodyPr/>
          <a:lstStyle>
            <a:lvl1pPr>
              <a:defRPr>
                <a:solidFill>
                  <a:schemeClr val="bg1"/>
                </a:solidFill>
              </a:defRPr>
            </a:lvl1pPr>
          </a:lstStyle>
          <a:p>
            <a:fld id="{06BC266A-023A-8545-A242-1DC9E123359A}" type="slidenum">
              <a:rPr lang="en-US" smtClean="0"/>
              <a:pPr/>
              <a:t>‹#›</a:t>
            </a:fld>
            <a:endParaRPr lang="en-US"/>
          </a:p>
        </p:txBody>
      </p:sp>
      <p:pic>
        <p:nvPicPr>
          <p:cNvPr id="6" name="Picture 5" descr="A green and black logo&#10;&#10;Description automatically generated">
            <a:extLst>
              <a:ext uri="{FF2B5EF4-FFF2-40B4-BE49-F238E27FC236}">
                <a16:creationId xmlns:a16="http://schemas.microsoft.com/office/drawing/2014/main" id="{21F3E624-F797-9AE6-F695-2B0AB35C35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8008" y="5977271"/>
            <a:ext cx="863184" cy="758589"/>
          </a:xfrm>
          <a:prstGeom prst="rect">
            <a:avLst/>
          </a:prstGeom>
        </p:spPr>
      </p:pic>
    </p:spTree>
    <p:extLst>
      <p:ext uri="{BB962C8B-B14F-4D97-AF65-F5344CB8AC3E}">
        <p14:creationId xmlns:p14="http://schemas.microsoft.com/office/powerpoint/2010/main" val="383576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52D4A-5A40-991E-C9D0-C4995CE00F86}"/>
              </a:ext>
            </a:extLst>
          </p:cNvPr>
          <p:cNvSpPr>
            <a:spLocks noGrp="1"/>
          </p:cNvSpPr>
          <p:nvPr>
            <p:ph type="title"/>
          </p:nvPr>
        </p:nvSpPr>
        <p:spPr>
          <a:xfrm>
            <a:off x="0" y="1139252"/>
            <a:ext cx="3792511" cy="4384519"/>
          </a:xfrm>
          <a:prstGeom prst="rect">
            <a:avLst/>
          </a:prstGeom>
          <a:solidFill>
            <a:schemeClr val="accent2"/>
          </a:solidFill>
        </p:spPr>
        <p:txBody>
          <a:bodyPr lIns="274320" tIns="274320" rIns="274320" bIns="274320" anchor="b">
            <a:normAutofit/>
          </a:bodyPr>
          <a:lstStyle>
            <a:lvl1pPr algn="r">
              <a:defRPr sz="6000">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547EA-D4DD-CBD0-F409-244985321004}"/>
              </a:ext>
            </a:extLst>
          </p:cNvPr>
          <p:cNvSpPr>
            <a:spLocks noGrp="1"/>
          </p:cNvSpPr>
          <p:nvPr>
            <p:ph idx="1"/>
          </p:nvPr>
        </p:nvSpPr>
        <p:spPr>
          <a:xfrm>
            <a:off x="4257207" y="1139252"/>
            <a:ext cx="7096593" cy="43845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621B6EF-3332-1C8B-2CB6-49F96BCF489F}"/>
              </a:ext>
            </a:extLst>
          </p:cNvPr>
          <p:cNvSpPr>
            <a:spLocks noGrp="1"/>
          </p:cNvSpPr>
          <p:nvPr>
            <p:ph type="sldNum" sz="quarter" idx="12"/>
          </p:nvPr>
        </p:nvSpPr>
        <p:spPr/>
        <p:txBody>
          <a:bodyPr/>
          <a:lstStyle>
            <a:lvl1pPr>
              <a:defRPr>
                <a:solidFill>
                  <a:schemeClr val="bg1"/>
                </a:solidFill>
              </a:defRPr>
            </a:lvl1pPr>
          </a:lstStyle>
          <a:p>
            <a:fld id="{06BC266A-023A-8545-A242-1DC9E123359A}" type="slidenum">
              <a:rPr lang="en-US" smtClean="0"/>
              <a:pPr/>
              <a:t>‹#›</a:t>
            </a:fld>
            <a:endParaRPr lang="en-US"/>
          </a:p>
        </p:txBody>
      </p:sp>
      <p:pic>
        <p:nvPicPr>
          <p:cNvPr id="6" name="Picture 5" descr="A green and black logo&#10;&#10;Description automatically generated">
            <a:extLst>
              <a:ext uri="{FF2B5EF4-FFF2-40B4-BE49-F238E27FC236}">
                <a16:creationId xmlns:a16="http://schemas.microsoft.com/office/drawing/2014/main" id="{4C188F04-FE88-8328-EA53-DB2E34BB559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8008" y="5977271"/>
            <a:ext cx="863184" cy="758589"/>
          </a:xfrm>
          <a:prstGeom prst="rect">
            <a:avLst/>
          </a:prstGeom>
        </p:spPr>
      </p:pic>
    </p:spTree>
    <p:extLst>
      <p:ext uri="{BB962C8B-B14F-4D97-AF65-F5344CB8AC3E}">
        <p14:creationId xmlns:p14="http://schemas.microsoft.com/office/powerpoint/2010/main" val="246956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C547EA-D4DD-CBD0-F409-244985321004}"/>
              </a:ext>
            </a:extLst>
          </p:cNvPr>
          <p:cNvSpPr>
            <a:spLocks noGrp="1"/>
          </p:cNvSpPr>
          <p:nvPr>
            <p:ph idx="1"/>
          </p:nvPr>
        </p:nvSpPr>
        <p:spPr>
          <a:xfrm>
            <a:off x="4257207" y="1139252"/>
            <a:ext cx="7096593" cy="43845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621B6EF-3332-1C8B-2CB6-49F96BCF489F}"/>
              </a:ext>
            </a:extLst>
          </p:cNvPr>
          <p:cNvSpPr>
            <a:spLocks noGrp="1"/>
          </p:cNvSpPr>
          <p:nvPr>
            <p:ph type="sldNum" sz="quarter" idx="12"/>
          </p:nvPr>
        </p:nvSpPr>
        <p:spPr/>
        <p:txBody>
          <a:bodyPr/>
          <a:lstStyle>
            <a:lvl1pPr>
              <a:defRPr>
                <a:solidFill>
                  <a:schemeClr val="bg1"/>
                </a:solidFill>
              </a:defRPr>
            </a:lvl1pPr>
          </a:lstStyle>
          <a:p>
            <a:fld id="{06BC266A-023A-8545-A242-1DC9E123359A}" type="slidenum">
              <a:rPr lang="en-US" smtClean="0"/>
              <a:pPr/>
              <a:t>‹#›</a:t>
            </a:fld>
            <a:endParaRPr lang="en-US"/>
          </a:p>
        </p:txBody>
      </p:sp>
      <p:sp>
        <p:nvSpPr>
          <p:cNvPr id="4" name="Rectangle 3">
            <a:extLst>
              <a:ext uri="{FF2B5EF4-FFF2-40B4-BE49-F238E27FC236}">
                <a16:creationId xmlns:a16="http://schemas.microsoft.com/office/drawing/2014/main" id="{E16DBD4D-CDAD-2773-F191-C4B20CCA5912}"/>
              </a:ext>
            </a:extLst>
          </p:cNvPr>
          <p:cNvSpPr>
            <a:spLocks noGrp="1" noRot="1" noMove="1" noResize="1" noEditPoints="1" noAdjustHandles="1" noChangeArrowheads="1" noChangeShapeType="1"/>
          </p:cNvSpPr>
          <p:nvPr userDrawn="1"/>
        </p:nvSpPr>
        <p:spPr>
          <a:xfrm>
            <a:off x="-16240" y="1139252"/>
            <a:ext cx="3800008" cy="438451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sz="4000" b="1" dirty="0">
              <a:solidFill>
                <a:schemeClr val="accent1"/>
              </a:solidFill>
            </a:endParaRPr>
          </a:p>
        </p:txBody>
      </p:sp>
      <p:sp>
        <p:nvSpPr>
          <p:cNvPr id="6" name="TextBox 5">
            <a:extLst>
              <a:ext uri="{FF2B5EF4-FFF2-40B4-BE49-F238E27FC236}">
                <a16:creationId xmlns:a16="http://schemas.microsoft.com/office/drawing/2014/main" id="{053C89FF-AE8F-133F-B87F-1460F20399C9}"/>
              </a:ext>
            </a:extLst>
          </p:cNvPr>
          <p:cNvSpPr txBox="1"/>
          <p:nvPr userDrawn="1"/>
        </p:nvSpPr>
        <p:spPr>
          <a:xfrm>
            <a:off x="168640" y="1266668"/>
            <a:ext cx="3462728" cy="147732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1"/>
                </a:solidFill>
              </a:rPr>
              <a:t>Click to edit Master title style</a:t>
            </a:r>
          </a:p>
          <a:p>
            <a:endParaRPr lang="en-US" dirty="0"/>
          </a:p>
        </p:txBody>
      </p:sp>
      <p:sp>
        <p:nvSpPr>
          <p:cNvPr id="8" name="TextBox 7">
            <a:extLst>
              <a:ext uri="{FF2B5EF4-FFF2-40B4-BE49-F238E27FC236}">
                <a16:creationId xmlns:a16="http://schemas.microsoft.com/office/drawing/2014/main" id="{BEF22F52-B4C6-A49B-FA6A-49FDFD20C581}"/>
              </a:ext>
            </a:extLst>
          </p:cNvPr>
          <p:cNvSpPr txBox="1"/>
          <p:nvPr userDrawn="1"/>
        </p:nvSpPr>
        <p:spPr>
          <a:xfrm>
            <a:off x="277318" y="2592847"/>
            <a:ext cx="3354049" cy="1292662"/>
          </a:xfrm>
          <a:prstGeom prst="rect">
            <a:avLst/>
          </a:prstGeom>
          <a:noFill/>
        </p:spPr>
        <p:txBody>
          <a:bodyPr wrap="square" rtlCol="0">
            <a:spAutoFit/>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chemeClr val="bg1"/>
                </a:solidFill>
              </a:rPr>
              <a:t>Bullet point</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chemeClr val="bg1"/>
                </a:solidFill>
              </a:rPr>
              <a:t>Bullet point</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chemeClr val="bg1"/>
                </a:solidFill>
              </a:rPr>
              <a:t>Bullet point</a:t>
            </a:r>
          </a:p>
          <a:p>
            <a:endParaRPr lang="en-US" dirty="0"/>
          </a:p>
        </p:txBody>
      </p:sp>
      <p:pic>
        <p:nvPicPr>
          <p:cNvPr id="9" name="Picture 8" descr="A green and black logo&#10;&#10;Description automatically generated">
            <a:extLst>
              <a:ext uri="{FF2B5EF4-FFF2-40B4-BE49-F238E27FC236}">
                <a16:creationId xmlns:a16="http://schemas.microsoft.com/office/drawing/2014/main" id="{D2E12995-A61A-D000-10FD-606EDB8722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8008" y="5977271"/>
            <a:ext cx="863184" cy="758589"/>
          </a:xfrm>
          <a:prstGeom prst="rect">
            <a:avLst/>
          </a:prstGeom>
        </p:spPr>
      </p:pic>
    </p:spTree>
    <p:extLst>
      <p:ext uri="{BB962C8B-B14F-4D97-AF65-F5344CB8AC3E}">
        <p14:creationId xmlns:p14="http://schemas.microsoft.com/office/powerpoint/2010/main" val="276918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jp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99F27C-6480-4759-CDDD-594DB27B4135}"/>
              </a:ext>
            </a:extLst>
          </p:cNvPr>
          <p:cNvSpPr/>
          <p:nvPr userDrawn="1"/>
        </p:nvSpPr>
        <p:spPr>
          <a:xfrm>
            <a:off x="0" y="0"/>
            <a:ext cx="12192000" cy="6858000"/>
          </a:xfrm>
          <a:prstGeom prst="rect">
            <a:avLst/>
          </a:prstGeom>
          <a:gradFill>
            <a:gsLst>
              <a:gs pos="15000">
                <a:srgbClr val="000000">
                  <a:alpha val="59000"/>
                </a:srgbClr>
              </a:gs>
              <a:gs pos="0">
                <a:srgbClr val="000000">
                  <a:alpha val="0"/>
                </a:srgbClr>
              </a:gs>
              <a:gs pos="78000">
                <a:srgbClr val="000000"/>
              </a:gs>
              <a:gs pos="100000">
                <a:srgbClr val="000000">
                  <a:alpha val="22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3ED2D18-4789-B4A0-3B6B-DA8F4252BA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086B8D6-7F10-7F85-4722-2CE5CDAA93BB}"/>
              </a:ext>
            </a:extLst>
          </p:cNvPr>
          <p:cNvSpPr>
            <a:spLocks noGrp="1"/>
          </p:cNvSpPr>
          <p:nvPr>
            <p:ph type="sldNum" sz="quarter" idx="4"/>
          </p:nvPr>
        </p:nvSpPr>
        <p:spPr>
          <a:xfrm>
            <a:off x="8610600" y="64766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C266A-023A-8545-A242-1DC9E123359A}" type="slidenum">
              <a:rPr lang="en-US" smtClean="0"/>
              <a:t>‹#›</a:t>
            </a:fld>
            <a:endParaRPr lang="en-US"/>
          </a:p>
        </p:txBody>
      </p:sp>
      <p:sp>
        <p:nvSpPr>
          <p:cNvPr id="7" name="Title Placeholder 6">
            <a:extLst>
              <a:ext uri="{FF2B5EF4-FFF2-40B4-BE49-F238E27FC236}">
                <a16:creationId xmlns:a16="http://schemas.microsoft.com/office/drawing/2014/main" id="{24AD0EA0-8DA9-7B3D-918D-CF4D563187BD}"/>
              </a:ext>
            </a:extLst>
          </p:cNvPr>
          <p:cNvSpPr>
            <a:spLocks noGrp="1"/>
          </p:cNvSpPr>
          <p:nvPr>
            <p:ph type="title"/>
          </p:nvPr>
        </p:nvSpPr>
        <p:spPr>
          <a:xfrm>
            <a:off x="838200" y="505326"/>
            <a:ext cx="10515600" cy="118536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186396334"/>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3" r:id="rId5"/>
    <p:sldLayoutId id="2147483659" r:id="rId6"/>
    <p:sldLayoutId id="2147483656" r:id="rId7"/>
    <p:sldLayoutId id="2147483674" r:id="rId8"/>
    <p:sldLayoutId id="2147483675" r:id="rId9"/>
    <p:sldLayoutId id="2147483661" r:id="rId10"/>
    <p:sldLayoutId id="2147483657" r:id="rId11"/>
    <p:sldLayoutId id="2147483676" r:id="rId12"/>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647257-D342-1BE5-8A4B-13D46F512E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7B00C3-4AEE-0D19-E124-5ACE660D68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901A4-EFEB-545B-2751-B040EAD8BB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76E03-0D7D-44A5-B104-48EEFB38BF75}" type="datetimeFigureOut">
              <a:rPr lang="en-US" smtClean="0"/>
              <a:t>3/3/2025</a:t>
            </a:fld>
            <a:endParaRPr lang="en-US"/>
          </a:p>
        </p:txBody>
      </p:sp>
      <p:sp>
        <p:nvSpPr>
          <p:cNvPr id="5" name="Footer Placeholder 4">
            <a:extLst>
              <a:ext uri="{FF2B5EF4-FFF2-40B4-BE49-F238E27FC236}">
                <a16:creationId xmlns:a16="http://schemas.microsoft.com/office/drawing/2014/main" id="{3B124B66-E3E2-2B39-2003-09C0E78D34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9DF9D7-6024-AB30-A278-A89BF8CF1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6B7E5-E932-43E0-983C-40D886BA4125}" type="slidenum">
              <a:rPr lang="en-US" smtClean="0"/>
              <a:t>‹#›</a:t>
            </a:fld>
            <a:endParaRPr lang="en-US"/>
          </a:p>
        </p:txBody>
      </p:sp>
    </p:spTree>
    <p:extLst>
      <p:ext uri="{BB962C8B-B14F-4D97-AF65-F5344CB8AC3E}">
        <p14:creationId xmlns:p14="http://schemas.microsoft.com/office/powerpoint/2010/main" val="17374867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70" r:id="rId6"/>
    <p:sldLayoutId id="2147483671" r:id="rId7"/>
    <p:sldLayoutId id="2147483672" r:id="rId8"/>
    <p:sldLayoutId id="2147483673" r:id="rId9"/>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mailto:bjlangley@cyberflorida.or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www.cyberflorida.org/" TargetMode="External"/><Relationship Id="rId5" Type="http://schemas.openxmlformats.org/officeDocument/2006/relationships/image" Target="../media/image4.png"/><Relationship Id="rId4" Type="http://schemas.openxmlformats.org/officeDocument/2006/relationships/hyperlink" Target="mailto:andy@sonador.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s://www.archives.gov/guidance/cui-guidance"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hyperlink" Target="https://www.archives.gov/cui/registry/category-list"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hyperlink" Target="https://dodcio.defense.gov/Portals/0/Documents/CMMC/Scope_Level1_V2.0_FINAL_20211202_508.pdf" TargetMode="External"/><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hyperlink" Target="https://dodcio.defense.gov/Portals/0/Documents/CMMC/AssessmentGuideL1v2.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odcio.defense.gov/Portals/0/Documents/CMMC/Scope_Level2_V2.0_FINAL_20211202_508.pdf"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hyperlink" Target="https://dodcio.defense.gov/Portals/0/Documents/CMMC/AssessmentGuideL2.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hyperlink" Target="https://cyberab.org/Catalog" TargetMode="External"/><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hyperlink" Target="https://www.federalregister.gov/documents/2023/12/26/2023-27280/cybersecurity-maturity-model-certification-cmmc-program" TargetMode="External"/><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hyperlink" Target="https://defensescoop.com/2023/12/28/cmmc-implementation-cost-estimate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regulations.gov/document/DOD-2023-OS-0063-0374" TargetMode="External"/><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hyperlink" Target="https://dodcio.defense.gov/CMMC/about/"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dodcio.defense.gov/CMMC/FAQ/" TargetMode="External"/><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8" Type="http://schemas.openxmlformats.org/officeDocument/2006/relationships/hyperlink" Target="https://csrc.nist.gov/files/pubs/sp/800/171/r2/upd1/final/docs/cui-ssp-template-final.docx" TargetMode="External"/><Relationship Id="rId3" Type="http://schemas.openxmlformats.org/officeDocument/2006/relationships/hyperlink" Target="https://www.nsa.gov/About/Cybersecurity-Collaboration-Center/" TargetMode="External"/><Relationship Id="rId7" Type="http://schemas.openxmlformats.org/officeDocument/2006/relationships/hyperlink" Target="https://csrc.nist.gov/files/pubs/sp/800/171/r2/upd1/final/docs/cui-plan-of-action-template-final.docx" TargetMode="External"/><Relationship Id="rId2" Type="http://schemas.openxmlformats.org/officeDocument/2006/relationships/notesSlide" Target="../notesSlides/notesSlide49.xml"/><Relationship Id="rId1" Type="http://schemas.openxmlformats.org/officeDocument/2006/relationships/slideLayout" Target="../slideLayouts/slideLayout11.xml"/><Relationship Id="rId6" Type="http://schemas.openxmlformats.org/officeDocument/2006/relationships/hyperlink" Target="https://www.safcn.af.mil/CISO/Small-Business-Cybersecurity-Information/" TargetMode="External"/><Relationship Id="rId5" Type="http://schemas.openxmlformats.org/officeDocument/2006/relationships/hyperlink" Target="https://www.projectspectrum.io/#/" TargetMode="External"/><Relationship Id="rId4" Type="http://schemas.openxmlformats.org/officeDocument/2006/relationships/hyperlink" Target="https://www.dc3.mil/"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ndisac.org/wp-content/uploads/2024/03/ND-ISAC_C3PAO-Shopping-Guide-for-SMBs_v12_13MAR2024.pdf" TargetMode="External"/><Relationship Id="rId2" Type="http://schemas.openxmlformats.org/officeDocument/2006/relationships/notesSlide" Target="../notesSlides/notesSlide50.xml"/><Relationship Id="rId1" Type="http://schemas.openxmlformats.org/officeDocument/2006/relationships/slideLayout" Target="../slideLayouts/slideLayout11.xml"/><Relationship Id="rId5" Type="http://schemas.openxmlformats.org/officeDocument/2006/relationships/hyperlink" Target="https://cmmc-coa.com/" TargetMode="External"/><Relationship Id="rId4" Type="http://schemas.openxmlformats.org/officeDocument/2006/relationships/hyperlink" Target="https://cmmcinfo.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mailto:bjlangley@cyberflorida.org" TargetMode="External"/><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410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294AA-25E6-B10D-B714-827F451FAD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AA0D3-07E8-36AF-B78B-B39BF76CC9AC}"/>
              </a:ext>
            </a:extLst>
          </p:cNvPr>
          <p:cNvSpPr>
            <a:spLocks noGrp="1"/>
          </p:cNvSpPr>
          <p:nvPr>
            <p:ph type="title"/>
          </p:nvPr>
        </p:nvSpPr>
        <p:spPr>
          <a:xfrm>
            <a:off x="6009605" y="614634"/>
            <a:ext cx="5766384" cy="1174719"/>
          </a:xfrm>
        </p:spPr>
        <p:txBody>
          <a:bodyPr>
            <a:normAutofit/>
          </a:bodyPr>
          <a:lstStyle/>
          <a:p>
            <a:r>
              <a:rPr lang="en-US" dirty="0"/>
              <a:t>Take the Cybersecurity Pop-Quiz</a:t>
            </a:r>
          </a:p>
        </p:txBody>
      </p:sp>
      <p:sp>
        <p:nvSpPr>
          <p:cNvPr id="3" name="Content Placeholder 2">
            <a:extLst>
              <a:ext uri="{FF2B5EF4-FFF2-40B4-BE49-F238E27FC236}">
                <a16:creationId xmlns:a16="http://schemas.microsoft.com/office/drawing/2014/main" id="{A7DFD9ED-A338-F8A2-F21A-78AF5C35F034}"/>
              </a:ext>
            </a:extLst>
          </p:cNvPr>
          <p:cNvSpPr>
            <a:spLocks noGrp="1"/>
          </p:cNvSpPr>
          <p:nvPr>
            <p:ph idx="1"/>
          </p:nvPr>
        </p:nvSpPr>
        <p:spPr>
          <a:xfrm>
            <a:off x="1005727" y="1201994"/>
            <a:ext cx="5259388" cy="4667864"/>
          </a:xfrm>
        </p:spPr>
        <p:txBody>
          <a:bodyPr numCol="3">
            <a:normAutofit fontScale="70000" lnSpcReduction="20000"/>
          </a:bodyPr>
          <a:lstStyle/>
          <a:p>
            <a:r>
              <a:rPr lang="en-US" dirty="0"/>
              <a:t>CISO</a:t>
            </a:r>
          </a:p>
          <a:p>
            <a:r>
              <a:rPr lang="en-US" dirty="0"/>
              <a:t>CISA</a:t>
            </a:r>
          </a:p>
          <a:p>
            <a:r>
              <a:rPr lang="en-US" dirty="0"/>
              <a:t>MFA</a:t>
            </a:r>
          </a:p>
          <a:p>
            <a:r>
              <a:rPr lang="en-US" dirty="0"/>
              <a:t>2FA</a:t>
            </a:r>
          </a:p>
          <a:p>
            <a:r>
              <a:rPr lang="en-US" dirty="0"/>
              <a:t>PII</a:t>
            </a:r>
          </a:p>
          <a:p>
            <a:r>
              <a:rPr lang="en-US" dirty="0"/>
              <a:t>PHI</a:t>
            </a:r>
          </a:p>
          <a:p>
            <a:r>
              <a:rPr lang="en-US" dirty="0"/>
              <a:t>HIPAA</a:t>
            </a:r>
          </a:p>
          <a:p>
            <a:r>
              <a:rPr lang="en-US" dirty="0"/>
              <a:t>SOC2</a:t>
            </a:r>
          </a:p>
          <a:p>
            <a:r>
              <a:rPr lang="en-US" dirty="0"/>
              <a:t>PCI</a:t>
            </a:r>
          </a:p>
          <a:p>
            <a:r>
              <a:rPr lang="en-US" dirty="0"/>
              <a:t>SOC</a:t>
            </a:r>
          </a:p>
          <a:p>
            <a:r>
              <a:rPr lang="en-US" dirty="0"/>
              <a:t>IRP</a:t>
            </a:r>
          </a:p>
          <a:p>
            <a:r>
              <a:rPr lang="en-US" dirty="0"/>
              <a:t>DLP</a:t>
            </a:r>
          </a:p>
          <a:p>
            <a:r>
              <a:rPr lang="en-US" dirty="0"/>
              <a:t>TI</a:t>
            </a:r>
          </a:p>
          <a:p>
            <a:r>
              <a:rPr lang="en-US" dirty="0"/>
              <a:t>SSP</a:t>
            </a:r>
          </a:p>
          <a:p>
            <a:r>
              <a:rPr lang="en-US" dirty="0"/>
              <a:t>FIPS</a:t>
            </a:r>
          </a:p>
          <a:p>
            <a:r>
              <a:rPr lang="en-US" dirty="0"/>
              <a:t>NIST</a:t>
            </a:r>
          </a:p>
          <a:p>
            <a:r>
              <a:rPr lang="en-US" dirty="0"/>
              <a:t>IDS</a:t>
            </a:r>
          </a:p>
          <a:p>
            <a:r>
              <a:rPr lang="en-US" dirty="0"/>
              <a:t>IPS</a:t>
            </a:r>
          </a:p>
          <a:p>
            <a:r>
              <a:rPr lang="en-US" dirty="0"/>
              <a:t>SIEM</a:t>
            </a:r>
          </a:p>
          <a:p>
            <a:r>
              <a:rPr lang="en-US" dirty="0"/>
              <a:t>EDR</a:t>
            </a:r>
          </a:p>
          <a:p>
            <a:r>
              <a:rPr lang="en-US" dirty="0"/>
              <a:t>XDR</a:t>
            </a:r>
          </a:p>
          <a:p>
            <a:r>
              <a:rPr lang="en-US" dirty="0"/>
              <a:t>CEH</a:t>
            </a:r>
          </a:p>
          <a:p>
            <a:r>
              <a:rPr lang="en-US" dirty="0"/>
              <a:t>ISSO</a:t>
            </a:r>
          </a:p>
          <a:p>
            <a:r>
              <a:rPr lang="en-US" dirty="0"/>
              <a:t>ISSE</a:t>
            </a:r>
          </a:p>
          <a:p>
            <a:r>
              <a:rPr lang="en-US" dirty="0"/>
              <a:t>IA</a:t>
            </a:r>
          </a:p>
          <a:p>
            <a:r>
              <a:rPr lang="en-US" dirty="0"/>
              <a:t>CND</a:t>
            </a:r>
          </a:p>
          <a:p>
            <a:r>
              <a:rPr lang="en-US" dirty="0"/>
              <a:t>ZTA</a:t>
            </a:r>
          </a:p>
          <a:p>
            <a:r>
              <a:rPr lang="en-US" dirty="0"/>
              <a:t>CMMC</a:t>
            </a:r>
          </a:p>
          <a:p>
            <a:r>
              <a:rPr lang="en-US" dirty="0"/>
              <a:t>C2M2</a:t>
            </a:r>
          </a:p>
          <a:p>
            <a:r>
              <a:rPr lang="en-US" dirty="0"/>
              <a:t>CSF</a:t>
            </a:r>
          </a:p>
          <a:p>
            <a:r>
              <a:rPr lang="en-US" dirty="0"/>
              <a:t>GRC</a:t>
            </a:r>
          </a:p>
          <a:p>
            <a:r>
              <a:rPr lang="en-US" dirty="0"/>
              <a:t>CIS</a:t>
            </a:r>
          </a:p>
          <a:p>
            <a:r>
              <a:rPr lang="en-US" dirty="0"/>
              <a:t>CISSP</a:t>
            </a:r>
          </a:p>
          <a:p>
            <a:r>
              <a:rPr lang="en-US" dirty="0"/>
              <a:t>RMF</a:t>
            </a:r>
          </a:p>
          <a:p>
            <a:r>
              <a:rPr lang="en-US" dirty="0"/>
              <a:t>ISO</a:t>
            </a:r>
          </a:p>
          <a:p>
            <a:r>
              <a:rPr lang="en-US" dirty="0"/>
              <a:t>MSSP</a:t>
            </a:r>
          </a:p>
          <a:p>
            <a:r>
              <a:rPr lang="en-US" dirty="0"/>
              <a:t>CVE</a:t>
            </a:r>
          </a:p>
          <a:p>
            <a:r>
              <a:rPr lang="en-US" dirty="0"/>
              <a:t>SLA</a:t>
            </a:r>
          </a:p>
          <a:p>
            <a:r>
              <a:rPr lang="en-US" dirty="0"/>
              <a:t>CSCRM</a:t>
            </a:r>
          </a:p>
        </p:txBody>
      </p:sp>
      <p:pic>
        <p:nvPicPr>
          <p:cNvPr id="5" name="Picture 4" descr="Maze">
            <a:extLst>
              <a:ext uri="{FF2B5EF4-FFF2-40B4-BE49-F238E27FC236}">
                <a16:creationId xmlns:a16="http://schemas.microsoft.com/office/drawing/2014/main" id="{B0FECE64-C42F-32F7-6D98-9D7D4C598D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3902" y="2183926"/>
            <a:ext cx="4597184" cy="3064041"/>
          </a:xfrm>
          <a:prstGeom prst="rect">
            <a:avLst/>
          </a:prstGeom>
        </p:spPr>
      </p:pic>
      <p:sp>
        <p:nvSpPr>
          <p:cNvPr id="4" name="Title 1">
            <a:extLst>
              <a:ext uri="{FF2B5EF4-FFF2-40B4-BE49-F238E27FC236}">
                <a16:creationId xmlns:a16="http://schemas.microsoft.com/office/drawing/2014/main" id="{F6761183-64E6-C41B-069E-D5EF02404ACC}"/>
              </a:ext>
            </a:extLst>
          </p:cNvPr>
          <p:cNvSpPr txBox="1">
            <a:spLocks/>
          </p:cNvSpPr>
          <p:nvPr/>
        </p:nvSpPr>
        <p:spPr>
          <a:xfrm>
            <a:off x="6096000" y="4782980"/>
            <a:ext cx="5481845" cy="11747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a:lstStyle>
          <a:p>
            <a:r>
              <a:rPr lang="en-US"/>
              <a:t>You know the answer is in here</a:t>
            </a:r>
            <a:endParaRPr lang="en-US" dirty="0"/>
          </a:p>
        </p:txBody>
      </p:sp>
    </p:spTree>
    <p:extLst>
      <p:ext uri="{BB962C8B-B14F-4D97-AF65-F5344CB8AC3E}">
        <p14:creationId xmlns:p14="http://schemas.microsoft.com/office/powerpoint/2010/main" val="1447493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D9724-6320-30B1-AA62-53E7C201BD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DE1E17-392C-97AB-91DF-FA3D42BBF38E}"/>
              </a:ext>
            </a:extLst>
          </p:cNvPr>
          <p:cNvSpPr>
            <a:spLocks noGrp="1"/>
          </p:cNvSpPr>
          <p:nvPr>
            <p:ph type="title"/>
          </p:nvPr>
        </p:nvSpPr>
        <p:spPr>
          <a:xfrm>
            <a:off x="968991" y="533168"/>
            <a:ext cx="5002263" cy="1106129"/>
          </a:xfrm>
        </p:spPr>
        <p:txBody>
          <a:bodyPr>
            <a:normAutofit fontScale="90000"/>
          </a:bodyPr>
          <a:lstStyle/>
          <a:p>
            <a:r>
              <a:rPr lang="en-US" dirty="0"/>
              <a:t>Are you wondering if your business is up to the challenge?</a:t>
            </a:r>
          </a:p>
        </p:txBody>
      </p:sp>
      <p:sp>
        <p:nvSpPr>
          <p:cNvPr id="3" name="Content Placeholder 2">
            <a:extLst>
              <a:ext uri="{FF2B5EF4-FFF2-40B4-BE49-F238E27FC236}">
                <a16:creationId xmlns:a16="http://schemas.microsoft.com/office/drawing/2014/main" id="{A4CC6A89-5B06-B705-5AC5-8C25C187D32D}"/>
              </a:ext>
            </a:extLst>
          </p:cNvPr>
          <p:cNvSpPr>
            <a:spLocks noGrp="1"/>
          </p:cNvSpPr>
          <p:nvPr>
            <p:ph idx="1"/>
          </p:nvPr>
        </p:nvSpPr>
        <p:spPr>
          <a:xfrm>
            <a:off x="6191862" y="820759"/>
            <a:ext cx="5478156" cy="5692877"/>
          </a:xfrm>
        </p:spPr>
        <p:txBody>
          <a:bodyPr>
            <a:normAutofit fontScale="85000" lnSpcReduction="20000"/>
          </a:bodyPr>
          <a:lstStyle/>
          <a:p>
            <a:pPr marL="0" indent="0">
              <a:buNone/>
            </a:pPr>
            <a:r>
              <a:rPr lang="en-US" i="1" dirty="0"/>
              <a:t>All the threats, plus all the …</a:t>
            </a:r>
          </a:p>
          <a:p>
            <a:pPr marL="0" indent="0">
              <a:buNone/>
            </a:pPr>
            <a:endParaRPr lang="en-US" sz="700" i="1" dirty="0"/>
          </a:p>
          <a:p>
            <a:r>
              <a:rPr lang="en-US" dirty="0"/>
              <a:t>New </a:t>
            </a:r>
            <a:r>
              <a:rPr lang="en-US" dirty="0" err="1"/>
              <a:t>Cybersecrity</a:t>
            </a:r>
            <a:r>
              <a:rPr lang="en-US" dirty="0"/>
              <a:t> Technologies</a:t>
            </a:r>
          </a:p>
          <a:p>
            <a:r>
              <a:rPr lang="en-US" dirty="0"/>
              <a:t>New Business Processes</a:t>
            </a:r>
          </a:p>
          <a:p>
            <a:r>
              <a:rPr lang="en-US" dirty="0"/>
              <a:t>New Headcount (Estimated salaries)</a:t>
            </a:r>
          </a:p>
          <a:p>
            <a:pPr lvl="1"/>
            <a:r>
              <a:rPr lang="en-US" dirty="0"/>
              <a:t>CISO – 150k</a:t>
            </a:r>
          </a:p>
          <a:p>
            <a:pPr lvl="1"/>
            <a:r>
              <a:rPr lang="en-US" dirty="0"/>
              <a:t>Security Engineer(s) – 130k each</a:t>
            </a:r>
          </a:p>
          <a:p>
            <a:pPr lvl="1"/>
            <a:r>
              <a:rPr lang="en-US" dirty="0"/>
              <a:t>GRC Analyst(s) – 110k each</a:t>
            </a:r>
          </a:p>
          <a:p>
            <a:pPr lvl="1"/>
            <a:r>
              <a:rPr lang="en-US" dirty="0"/>
              <a:t>SOC Analyst(s) – 95k each</a:t>
            </a:r>
          </a:p>
          <a:p>
            <a:r>
              <a:rPr lang="en-US" dirty="0"/>
              <a:t>Risk if you don’t do these things? </a:t>
            </a:r>
          </a:p>
          <a:p>
            <a:pPr lvl="1"/>
            <a:r>
              <a:rPr lang="en-US" dirty="0"/>
              <a:t>Reputation loss</a:t>
            </a:r>
          </a:p>
          <a:p>
            <a:pPr lvl="1"/>
            <a:r>
              <a:rPr lang="en-US" dirty="0"/>
              <a:t>Customer loss</a:t>
            </a:r>
          </a:p>
          <a:p>
            <a:pPr lvl="1"/>
            <a:r>
              <a:rPr lang="en-US" dirty="0"/>
              <a:t>Intellectual Property loss</a:t>
            </a:r>
          </a:p>
          <a:p>
            <a:pPr lvl="1"/>
            <a:r>
              <a:rPr lang="en-US" dirty="0"/>
              <a:t>Revenue loss</a:t>
            </a:r>
          </a:p>
          <a:p>
            <a:pPr lvl="1"/>
            <a:r>
              <a:rPr lang="en-US" dirty="0"/>
              <a:t>Budget overruns</a:t>
            </a:r>
          </a:p>
          <a:p>
            <a:pPr lvl="1"/>
            <a:r>
              <a:rPr lang="en-US" dirty="0"/>
              <a:t>Business failure</a:t>
            </a:r>
          </a:p>
        </p:txBody>
      </p:sp>
      <p:pic>
        <p:nvPicPr>
          <p:cNvPr id="9" name="Picture 8" descr="Boy and ladder illustration">
            <a:extLst>
              <a:ext uri="{FF2B5EF4-FFF2-40B4-BE49-F238E27FC236}">
                <a16:creationId xmlns:a16="http://schemas.microsoft.com/office/drawing/2014/main" id="{32E6C5B1-E2A1-BC1B-9222-E90B9BB9EC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022" y="1690916"/>
            <a:ext cx="3960797" cy="4198835"/>
          </a:xfrm>
          <a:prstGeom prst="rect">
            <a:avLst/>
          </a:prstGeom>
        </p:spPr>
      </p:pic>
    </p:spTree>
    <p:extLst>
      <p:ext uri="{BB962C8B-B14F-4D97-AF65-F5344CB8AC3E}">
        <p14:creationId xmlns:p14="http://schemas.microsoft.com/office/powerpoint/2010/main" val="1712979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68FDF3-2949-CD4E-0808-CA1E827CCB93}"/>
              </a:ext>
            </a:extLst>
          </p:cNvPr>
          <p:cNvSpPr txBox="1">
            <a:spLocks/>
          </p:cNvSpPr>
          <p:nvPr/>
        </p:nvSpPr>
        <p:spPr>
          <a:xfrm>
            <a:off x="464024" y="2126189"/>
            <a:ext cx="5002263" cy="110612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9CCB3B"/>
                </a:solidFill>
                <a:effectLst/>
                <a:uLnTx/>
                <a:uFillTx/>
                <a:latin typeface="Calibri" panose="020F0502020204030204"/>
                <a:ea typeface="+mj-ea"/>
                <a:cs typeface="+mj-cs"/>
              </a:rPr>
              <a:t>How are we doing so far?</a:t>
            </a:r>
          </a:p>
        </p:txBody>
      </p:sp>
    </p:spTree>
    <p:extLst>
      <p:ext uri="{BB962C8B-B14F-4D97-AF65-F5344CB8AC3E}">
        <p14:creationId xmlns:p14="http://schemas.microsoft.com/office/powerpoint/2010/main" val="1295281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105B1-1DE6-B217-47DD-BDD6332AF2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7AA805-3BC3-5BA4-954C-5DB6D16151BB}"/>
              </a:ext>
            </a:extLst>
          </p:cNvPr>
          <p:cNvSpPr>
            <a:spLocks noGrp="1"/>
          </p:cNvSpPr>
          <p:nvPr>
            <p:ph type="title"/>
          </p:nvPr>
        </p:nvSpPr>
        <p:spPr>
          <a:xfrm>
            <a:off x="3137772" y="1051588"/>
            <a:ext cx="5394170" cy="553064"/>
          </a:xfrm>
        </p:spPr>
        <p:txBody>
          <a:bodyPr>
            <a:normAutofit/>
          </a:bodyPr>
          <a:lstStyle/>
          <a:p>
            <a:r>
              <a:rPr lang="en-US" dirty="0"/>
              <a:t>We just went through “FUD”</a:t>
            </a:r>
          </a:p>
        </p:txBody>
      </p:sp>
      <p:sp>
        <p:nvSpPr>
          <p:cNvPr id="3" name="Content Placeholder 2">
            <a:extLst>
              <a:ext uri="{FF2B5EF4-FFF2-40B4-BE49-F238E27FC236}">
                <a16:creationId xmlns:a16="http://schemas.microsoft.com/office/drawing/2014/main" id="{56C7E44E-2D6E-59DD-1F4A-1CFCB655AE94}"/>
              </a:ext>
            </a:extLst>
          </p:cNvPr>
          <p:cNvSpPr>
            <a:spLocks noGrp="1"/>
          </p:cNvSpPr>
          <p:nvPr>
            <p:ph idx="1"/>
          </p:nvPr>
        </p:nvSpPr>
        <p:spPr>
          <a:xfrm>
            <a:off x="4574970" y="1861206"/>
            <a:ext cx="7158471" cy="4254908"/>
          </a:xfrm>
        </p:spPr>
        <p:txBody>
          <a:bodyPr>
            <a:normAutofit fontScale="92500"/>
          </a:bodyPr>
          <a:lstStyle/>
          <a:p>
            <a:r>
              <a:rPr lang="en-US" b="1" dirty="0"/>
              <a:t>Fear</a:t>
            </a:r>
            <a:r>
              <a:rPr lang="en-US" dirty="0"/>
              <a:t> - Fed by the infinite cybersecurity dangers you hear about constantly but don’t really understand</a:t>
            </a:r>
          </a:p>
          <a:p>
            <a:r>
              <a:rPr lang="en-US" b="1" dirty="0"/>
              <a:t>Uncertainty</a:t>
            </a:r>
            <a:r>
              <a:rPr lang="en-US" dirty="0"/>
              <a:t> – So many concepts to know and requirements to meet, it feels impossible to even get started</a:t>
            </a:r>
          </a:p>
          <a:p>
            <a:r>
              <a:rPr lang="en-US" b="1" dirty="0"/>
              <a:t>Doubt</a:t>
            </a:r>
            <a:r>
              <a:rPr lang="en-US" dirty="0"/>
              <a:t> - Is it even possible to do this? Is it worth it? Are consultants going to take all my money? Can my business afford it? </a:t>
            </a:r>
          </a:p>
        </p:txBody>
      </p:sp>
      <p:pic>
        <p:nvPicPr>
          <p:cNvPr id="7" name="Picture 6" descr="Firefighters in uniform">
            <a:extLst>
              <a:ext uri="{FF2B5EF4-FFF2-40B4-BE49-F238E27FC236}">
                <a16:creationId xmlns:a16="http://schemas.microsoft.com/office/drawing/2014/main" id="{3ADC7E14-F5E0-3E82-C625-6305F2DFF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42" y="2261938"/>
            <a:ext cx="3982452" cy="2654968"/>
          </a:xfrm>
          <a:prstGeom prst="rect">
            <a:avLst/>
          </a:prstGeom>
        </p:spPr>
      </p:pic>
    </p:spTree>
    <p:extLst>
      <p:ext uri="{BB962C8B-B14F-4D97-AF65-F5344CB8AC3E}">
        <p14:creationId xmlns:p14="http://schemas.microsoft.com/office/powerpoint/2010/main" val="2657575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B81A2-6252-3518-8F1A-AE0EAAF3014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86B1BD7-9798-9C2B-787F-1975FF5AD0D5}"/>
              </a:ext>
            </a:extLst>
          </p:cNvPr>
          <p:cNvSpPr txBox="1">
            <a:spLocks/>
          </p:cNvSpPr>
          <p:nvPr/>
        </p:nvSpPr>
        <p:spPr>
          <a:xfrm>
            <a:off x="3223751" y="827193"/>
            <a:ext cx="5744497" cy="5530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a:lstStyle>
          <a:p>
            <a:r>
              <a:rPr lang="en-US" dirty="0"/>
              <a:t>Let’s go through “ETC” instead</a:t>
            </a:r>
          </a:p>
        </p:txBody>
      </p:sp>
      <p:sp>
        <p:nvSpPr>
          <p:cNvPr id="5" name="Content Placeholder 2">
            <a:extLst>
              <a:ext uri="{FF2B5EF4-FFF2-40B4-BE49-F238E27FC236}">
                <a16:creationId xmlns:a16="http://schemas.microsoft.com/office/drawing/2014/main" id="{EEA1724C-2B11-905B-6163-598B97BB1DD9}"/>
              </a:ext>
            </a:extLst>
          </p:cNvPr>
          <p:cNvSpPr txBox="1">
            <a:spLocks/>
          </p:cNvSpPr>
          <p:nvPr/>
        </p:nvSpPr>
        <p:spPr>
          <a:xfrm>
            <a:off x="1095410" y="1501253"/>
            <a:ext cx="5154561" cy="45822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b="1" dirty="0"/>
              <a:t>Examine</a:t>
            </a:r>
            <a:r>
              <a:rPr lang="en-US" dirty="0"/>
              <a:t> your business</a:t>
            </a:r>
          </a:p>
          <a:p>
            <a:pPr lvl="1"/>
            <a:r>
              <a:rPr lang="en-US" dirty="0"/>
              <a:t>Your business goals and risks</a:t>
            </a:r>
          </a:p>
          <a:p>
            <a:pPr lvl="1"/>
            <a:r>
              <a:rPr lang="en-US" dirty="0"/>
              <a:t>Your workforce</a:t>
            </a:r>
          </a:p>
          <a:p>
            <a:pPr lvl="1"/>
            <a:r>
              <a:rPr lang="en-US" dirty="0"/>
              <a:t>Your regulatory requirements</a:t>
            </a:r>
          </a:p>
          <a:p>
            <a:r>
              <a:rPr lang="en-US" b="1" dirty="0"/>
              <a:t>Transform</a:t>
            </a:r>
            <a:r>
              <a:rPr lang="en-US" dirty="0"/>
              <a:t> your approach</a:t>
            </a:r>
          </a:p>
          <a:p>
            <a:pPr lvl="1"/>
            <a:r>
              <a:rPr lang="en-US" dirty="0"/>
              <a:t>Choose a path and execute</a:t>
            </a:r>
          </a:p>
          <a:p>
            <a:pPr lvl="1"/>
            <a:r>
              <a:rPr lang="en-US" dirty="0"/>
              <a:t>Methodical adoption</a:t>
            </a:r>
          </a:p>
          <a:p>
            <a:r>
              <a:rPr lang="en-US" dirty="0"/>
              <a:t>Take </a:t>
            </a:r>
            <a:r>
              <a:rPr lang="en-US" b="1" dirty="0"/>
              <a:t>Command</a:t>
            </a:r>
          </a:p>
          <a:p>
            <a:pPr lvl="1"/>
            <a:r>
              <a:rPr lang="en-US" dirty="0"/>
              <a:t>People, Process, Tools</a:t>
            </a:r>
          </a:p>
          <a:p>
            <a:pPr lvl="1"/>
            <a:r>
              <a:rPr lang="en-US" dirty="0"/>
              <a:t>Risk and outcomes</a:t>
            </a:r>
          </a:p>
        </p:txBody>
      </p:sp>
      <p:sp>
        <p:nvSpPr>
          <p:cNvPr id="2" name="TextBox 1">
            <a:extLst>
              <a:ext uri="{FF2B5EF4-FFF2-40B4-BE49-F238E27FC236}">
                <a16:creationId xmlns:a16="http://schemas.microsoft.com/office/drawing/2014/main" id="{CD983868-C43A-92FC-2436-2886D48E9196}"/>
              </a:ext>
            </a:extLst>
          </p:cNvPr>
          <p:cNvSpPr txBox="1"/>
          <p:nvPr/>
        </p:nvSpPr>
        <p:spPr>
          <a:xfrm>
            <a:off x="7656190" y="5404513"/>
            <a:ext cx="3879707" cy="584775"/>
          </a:xfrm>
          <a:prstGeom prst="rect">
            <a:avLst/>
          </a:prstGeom>
          <a:noFill/>
        </p:spPr>
        <p:txBody>
          <a:bodyPr wrap="square">
            <a:spAutoFit/>
          </a:bodyPr>
          <a:lstStyle/>
          <a:p>
            <a:r>
              <a:rPr lang="en-US" sz="3200" i="1" dirty="0">
                <a:solidFill>
                  <a:schemeClr val="bg1"/>
                </a:solidFill>
              </a:rPr>
              <a:t>Let’s get started…</a:t>
            </a:r>
          </a:p>
        </p:txBody>
      </p:sp>
      <p:pic>
        <p:nvPicPr>
          <p:cNvPr id="6" name="Picture 5" descr="Wall of advesive notes with one standing out">
            <a:extLst>
              <a:ext uri="{FF2B5EF4-FFF2-40B4-BE49-F238E27FC236}">
                <a16:creationId xmlns:a16="http://schemas.microsoft.com/office/drawing/2014/main" id="{A948B19B-86EF-2065-4ADF-3C4705940E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9971" y="1781032"/>
            <a:ext cx="5436549" cy="3623481"/>
          </a:xfrm>
          <a:prstGeom prst="rect">
            <a:avLst/>
          </a:prstGeom>
        </p:spPr>
      </p:pic>
    </p:spTree>
    <p:extLst>
      <p:ext uri="{BB962C8B-B14F-4D97-AF65-F5344CB8AC3E}">
        <p14:creationId xmlns:p14="http://schemas.microsoft.com/office/powerpoint/2010/main" val="554115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D1085-9F74-A2B4-28D7-9218186E864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57F7633-92A2-F478-31C9-5092CB0B7D18}"/>
              </a:ext>
            </a:extLst>
          </p:cNvPr>
          <p:cNvSpPr txBox="1">
            <a:spLocks/>
          </p:cNvSpPr>
          <p:nvPr/>
        </p:nvSpPr>
        <p:spPr>
          <a:xfrm>
            <a:off x="495988" y="656217"/>
            <a:ext cx="5744497" cy="5530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a:lstStyle>
          <a:p>
            <a:r>
              <a:rPr lang="en-US" dirty="0"/>
              <a:t>Baseline Your Business</a:t>
            </a:r>
          </a:p>
        </p:txBody>
      </p:sp>
      <p:sp>
        <p:nvSpPr>
          <p:cNvPr id="5" name="Content Placeholder 2">
            <a:extLst>
              <a:ext uri="{FF2B5EF4-FFF2-40B4-BE49-F238E27FC236}">
                <a16:creationId xmlns:a16="http://schemas.microsoft.com/office/drawing/2014/main" id="{54A9B701-C8FF-2608-0FC5-B574410E7A91}"/>
              </a:ext>
            </a:extLst>
          </p:cNvPr>
          <p:cNvSpPr txBox="1">
            <a:spLocks/>
          </p:cNvSpPr>
          <p:nvPr/>
        </p:nvSpPr>
        <p:spPr>
          <a:xfrm>
            <a:off x="693174" y="1209281"/>
            <a:ext cx="11422626" cy="545699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ü"/>
            </a:pPr>
            <a:r>
              <a:rPr lang="en-US" dirty="0"/>
              <a:t>Clearly document what is important to the business in terms of data, information flow, IT systems, processes, and people.</a:t>
            </a:r>
          </a:p>
          <a:p>
            <a:pPr lvl="1">
              <a:buFont typeface="Wingdings" panose="05000000000000000000" pitchFamily="2" charset="2"/>
              <a:buChar char="Ø"/>
            </a:pPr>
            <a:r>
              <a:rPr lang="en-US" i="1" dirty="0"/>
              <a:t>If you don’t know what’s important, you can’t protect it</a:t>
            </a:r>
          </a:p>
          <a:p>
            <a:pPr lvl="1">
              <a:buFont typeface="Wingdings" panose="05000000000000000000" pitchFamily="2" charset="2"/>
              <a:buChar char="Ø"/>
            </a:pPr>
            <a:endParaRPr lang="en-US" i="1" dirty="0"/>
          </a:p>
          <a:p>
            <a:pPr>
              <a:buFont typeface="Wingdings" panose="05000000000000000000" pitchFamily="2" charset="2"/>
              <a:buChar char="ü"/>
            </a:pPr>
            <a:r>
              <a:rPr lang="en-US" dirty="0"/>
              <a:t>Inventory your systems. Every computer, end point, network device, cloud service, by function, operating system, applications, ports and protocols.</a:t>
            </a:r>
          </a:p>
          <a:p>
            <a:pPr lvl="1">
              <a:buFont typeface="Wingdings" panose="05000000000000000000" pitchFamily="2" charset="2"/>
              <a:buChar char="Ø"/>
            </a:pPr>
            <a:r>
              <a:rPr lang="en-US" i="1" dirty="0"/>
              <a:t>If you don’t know what you have, you can’t protect it</a:t>
            </a:r>
          </a:p>
          <a:p>
            <a:pPr lvl="1">
              <a:buFont typeface="Wingdings" panose="05000000000000000000" pitchFamily="2" charset="2"/>
              <a:buChar char="Ø"/>
            </a:pPr>
            <a:endParaRPr lang="en-US" i="1" dirty="0"/>
          </a:p>
          <a:p>
            <a:pPr>
              <a:buFont typeface="Wingdings" panose="05000000000000000000" pitchFamily="2" charset="2"/>
              <a:buChar char="ü"/>
            </a:pPr>
            <a:r>
              <a:rPr lang="en-US" dirty="0"/>
              <a:t>Catalog who is in your organization and what functional and cybersecurity skills they have. Document how people in and out of your organization interface with systems and data.</a:t>
            </a:r>
          </a:p>
          <a:p>
            <a:pPr lvl="1">
              <a:buFont typeface="Wingdings" panose="05000000000000000000" pitchFamily="2" charset="2"/>
              <a:buChar char="Ø"/>
            </a:pPr>
            <a:r>
              <a:rPr lang="en-US" i="1" dirty="0"/>
              <a:t>If you don’t know how people use systems and data, you can’t ensure correct access</a:t>
            </a:r>
          </a:p>
          <a:p>
            <a:pPr lvl="1">
              <a:buFont typeface="Wingdings" panose="05000000000000000000" pitchFamily="2" charset="2"/>
              <a:buChar char="Ø"/>
            </a:pPr>
            <a:endParaRPr lang="en-US" i="1" dirty="0"/>
          </a:p>
          <a:p>
            <a:pPr>
              <a:buFont typeface="Wingdings" panose="05000000000000000000" pitchFamily="2" charset="2"/>
              <a:buChar char="ü"/>
            </a:pPr>
            <a:r>
              <a:rPr lang="en-US" dirty="0"/>
              <a:t>Review employee salaries and identify any under-compensated personnel. </a:t>
            </a:r>
          </a:p>
          <a:p>
            <a:pPr lvl="1">
              <a:buFont typeface="Wingdings" panose="05000000000000000000" pitchFamily="2" charset="2"/>
              <a:buChar char="Ø"/>
            </a:pPr>
            <a:r>
              <a:rPr lang="en-US" i="1" dirty="0"/>
              <a:t>A source of simmering Insider Threat </a:t>
            </a:r>
          </a:p>
        </p:txBody>
      </p:sp>
    </p:spTree>
    <p:extLst>
      <p:ext uri="{BB962C8B-B14F-4D97-AF65-F5344CB8AC3E}">
        <p14:creationId xmlns:p14="http://schemas.microsoft.com/office/powerpoint/2010/main" val="2525788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7D351-B841-59BA-BDBF-F696BDB3B07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1221146-28B5-CECC-2A51-082C5B14780F}"/>
              </a:ext>
            </a:extLst>
          </p:cNvPr>
          <p:cNvSpPr txBox="1">
            <a:spLocks/>
          </p:cNvSpPr>
          <p:nvPr/>
        </p:nvSpPr>
        <p:spPr>
          <a:xfrm>
            <a:off x="245468" y="482252"/>
            <a:ext cx="7970483" cy="5530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a:lstStyle>
          <a:p>
            <a:r>
              <a:rPr lang="en-US" dirty="0"/>
              <a:t>Start Some Easy Best Practices Right Now</a:t>
            </a:r>
          </a:p>
        </p:txBody>
      </p:sp>
      <p:sp>
        <p:nvSpPr>
          <p:cNvPr id="5" name="Content Placeholder 2">
            <a:extLst>
              <a:ext uri="{FF2B5EF4-FFF2-40B4-BE49-F238E27FC236}">
                <a16:creationId xmlns:a16="http://schemas.microsoft.com/office/drawing/2014/main" id="{07F094B4-B357-9CE9-5C09-BE6C60D64F24}"/>
              </a:ext>
            </a:extLst>
          </p:cNvPr>
          <p:cNvSpPr txBox="1">
            <a:spLocks/>
          </p:cNvSpPr>
          <p:nvPr/>
        </p:nvSpPr>
        <p:spPr>
          <a:xfrm>
            <a:off x="819665" y="1359809"/>
            <a:ext cx="10552670" cy="5340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568325" indent="-568325">
              <a:buFont typeface="Wingdings" panose="05000000000000000000" pitchFamily="2" charset="2"/>
              <a:buChar char="q"/>
            </a:pPr>
            <a:r>
              <a:rPr lang="en-US" dirty="0"/>
              <a:t>Create a culture of cybersecurity </a:t>
            </a:r>
          </a:p>
          <a:p>
            <a:pPr marL="568325" indent="-568325">
              <a:buFont typeface="Wingdings" panose="05000000000000000000" pitchFamily="2" charset="2"/>
              <a:buChar char="q"/>
            </a:pPr>
            <a:r>
              <a:rPr lang="en-US" dirty="0"/>
              <a:t>Leadership sets the tone, pace, and example</a:t>
            </a:r>
          </a:p>
          <a:p>
            <a:pPr marL="568325" indent="-568325">
              <a:buFont typeface="Wingdings" panose="05000000000000000000" pitchFamily="2" charset="2"/>
              <a:buChar char="q"/>
            </a:pPr>
            <a:r>
              <a:rPr lang="en-US" dirty="0"/>
              <a:t>Put someone in charge of cybersecurity today </a:t>
            </a:r>
          </a:p>
          <a:p>
            <a:pPr marL="568325" indent="-568325">
              <a:buFont typeface="Wingdings" panose="05000000000000000000" pitchFamily="2" charset="2"/>
              <a:buChar char="q"/>
            </a:pPr>
            <a:r>
              <a:rPr lang="en-US" dirty="0"/>
              <a:t>Initial and recurring cybersecurity awareness training</a:t>
            </a:r>
          </a:p>
          <a:p>
            <a:pPr marL="568325" indent="-568325">
              <a:buFont typeface="Wingdings" panose="05000000000000000000" pitchFamily="2" charset="2"/>
              <a:buChar char="q"/>
            </a:pPr>
            <a:r>
              <a:rPr lang="en-US" dirty="0"/>
              <a:t>Set up and encourage “report a cyber issue” - empower staff to feel ownership</a:t>
            </a:r>
          </a:p>
          <a:p>
            <a:pPr marL="568325" indent="-568325">
              <a:buFont typeface="Wingdings" panose="05000000000000000000" pitchFamily="2" charset="2"/>
              <a:buChar char="q"/>
            </a:pPr>
            <a:r>
              <a:rPr lang="en-US" dirty="0"/>
              <a:t>Separate business and personal activities on business systems with policy, culture, and enforcement</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283173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E781D-0485-1002-7654-56F21A0B40D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92D20B7-2241-610A-C863-7783B349DFC4}"/>
              </a:ext>
            </a:extLst>
          </p:cNvPr>
          <p:cNvSpPr txBox="1">
            <a:spLocks/>
          </p:cNvSpPr>
          <p:nvPr/>
        </p:nvSpPr>
        <p:spPr>
          <a:xfrm>
            <a:off x="245468" y="482252"/>
            <a:ext cx="11082173" cy="5530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a:lstStyle>
          <a:p>
            <a:r>
              <a:rPr lang="en-US" dirty="0"/>
              <a:t>Start Some Critical Best Practices As Soon As Possible</a:t>
            </a:r>
          </a:p>
        </p:txBody>
      </p:sp>
      <p:sp>
        <p:nvSpPr>
          <p:cNvPr id="5" name="Content Placeholder 2">
            <a:extLst>
              <a:ext uri="{FF2B5EF4-FFF2-40B4-BE49-F238E27FC236}">
                <a16:creationId xmlns:a16="http://schemas.microsoft.com/office/drawing/2014/main" id="{B3E6EA13-F481-BAA3-B499-6D3322746CBD}"/>
              </a:ext>
            </a:extLst>
          </p:cNvPr>
          <p:cNvSpPr txBox="1">
            <a:spLocks/>
          </p:cNvSpPr>
          <p:nvPr/>
        </p:nvSpPr>
        <p:spPr>
          <a:xfrm>
            <a:off x="958535" y="1517568"/>
            <a:ext cx="10570150" cy="5340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Wingdings" panose="05000000000000000000" pitchFamily="2" charset="2"/>
              <a:buChar char="q"/>
            </a:pPr>
            <a:r>
              <a:rPr lang="en-US" dirty="0"/>
              <a:t>Separate elevated rights from functional user access</a:t>
            </a:r>
          </a:p>
          <a:p>
            <a:pPr marL="457200" indent="-457200">
              <a:buFont typeface="Wingdings" panose="05000000000000000000" pitchFamily="2" charset="2"/>
              <a:buChar char="q"/>
            </a:pPr>
            <a:r>
              <a:rPr lang="en-US" dirty="0"/>
              <a:t>Enable multifactor authentication </a:t>
            </a:r>
          </a:p>
          <a:p>
            <a:pPr marL="457200" indent="-457200">
              <a:buFont typeface="Wingdings" panose="05000000000000000000" pitchFamily="2" charset="2"/>
              <a:buChar char="q"/>
            </a:pPr>
            <a:r>
              <a:rPr lang="en-US" dirty="0"/>
              <a:t>Enforce password length, complexity, and age policies</a:t>
            </a:r>
          </a:p>
          <a:p>
            <a:pPr marL="457200" indent="-457200">
              <a:buFont typeface="Wingdings" panose="05000000000000000000" pitchFamily="2" charset="2"/>
              <a:buChar char="q"/>
            </a:pPr>
            <a:r>
              <a:rPr lang="en-US" dirty="0"/>
              <a:t>Review and update (or create) IT systems documentation</a:t>
            </a:r>
          </a:p>
          <a:p>
            <a:pPr marL="457200" indent="-457200">
              <a:buFont typeface="Wingdings" panose="05000000000000000000" pitchFamily="2" charset="2"/>
              <a:buChar char="q"/>
            </a:pPr>
            <a:r>
              <a:rPr lang="en-US" dirty="0"/>
              <a:t>Review (or deploy) anti-virus and firewall at endpoints</a:t>
            </a:r>
          </a:p>
          <a:p>
            <a:pPr marL="457200" indent="-457200">
              <a:buFont typeface="Wingdings" panose="05000000000000000000" pitchFamily="2" charset="2"/>
              <a:buChar char="q"/>
            </a:pPr>
            <a:r>
              <a:rPr lang="en-US" dirty="0"/>
              <a:t>Review and test (or create) IT backup and recovery processes as part of your business continuity </a:t>
            </a:r>
          </a:p>
          <a:p>
            <a:pPr marL="0" indent="0">
              <a:buNone/>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988125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AE90C-3497-49C1-25A5-B9D5E8FBD42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82ABD3E-4ECD-85A2-445D-392E69996797}"/>
              </a:ext>
            </a:extLst>
          </p:cNvPr>
          <p:cNvSpPr txBox="1">
            <a:spLocks/>
          </p:cNvSpPr>
          <p:nvPr/>
        </p:nvSpPr>
        <p:spPr>
          <a:xfrm>
            <a:off x="495988" y="635406"/>
            <a:ext cx="8773272" cy="5530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a:lstStyle>
          <a:p>
            <a:r>
              <a:rPr lang="en-US" dirty="0"/>
              <a:t>Adopt a Framework</a:t>
            </a:r>
          </a:p>
        </p:txBody>
      </p:sp>
      <p:sp>
        <p:nvSpPr>
          <p:cNvPr id="5" name="Content Placeholder 2">
            <a:extLst>
              <a:ext uri="{FF2B5EF4-FFF2-40B4-BE49-F238E27FC236}">
                <a16:creationId xmlns:a16="http://schemas.microsoft.com/office/drawing/2014/main" id="{1388A46B-8114-7144-DF0C-D555A76A93D4}"/>
              </a:ext>
            </a:extLst>
          </p:cNvPr>
          <p:cNvSpPr txBox="1">
            <a:spLocks/>
          </p:cNvSpPr>
          <p:nvPr/>
        </p:nvSpPr>
        <p:spPr>
          <a:xfrm>
            <a:off x="1196573" y="2942116"/>
            <a:ext cx="4500682" cy="315806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Specific to an industry?</a:t>
            </a:r>
          </a:p>
          <a:p>
            <a:pPr marL="0" indent="0">
              <a:buNone/>
            </a:pPr>
            <a:r>
              <a:rPr lang="en-US" sz="3500" b="1" dirty="0">
                <a:solidFill>
                  <a:schemeClr val="accent1"/>
                </a:solidFill>
                <a:ea typeface="+mj-ea"/>
                <a:cs typeface="+mj-cs"/>
              </a:rPr>
              <a:t>DoD: CMMC</a:t>
            </a:r>
          </a:p>
          <a:p>
            <a:pPr marL="0" indent="0">
              <a:buNone/>
            </a:pPr>
            <a:r>
              <a:rPr lang="en-US" dirty="0"/>
              <a:t>DoE: C2M2</a:t>
            </a:r>
          </a:p>
          <a:p>
            <a:pPr marL="0" indent="0">
              <a:buNone/>
            </a:pPr>
            <a:r>
              <a:rPr lang="en-US" dirty="0"/>
              <a:t>HIPAA: HITRUST</a:t>
            </a:r>
          </a:p>
          <a:p>
            <a:pPr marL="0" indent="0">
              <a:buNone/>
            </a:pPr>
            <a:r>
              <a:rPr lang="en-US" dirty="0"/>
              <a:t>Finance: SOX</a:t>
            </a:r>
          </a:p>
          <a:p>
            <a:pPr marL="0" indent="0">
              <a:buNone/>
            </a:pPr>
            <a:r>
              <a:rPr lang="en-US" dirty="0"/>
              <a:t>Commerce: PCI DSS</a:t>
            </a:r>
          </a:p>
          <a:p>
            <a:pPr marL="0" indent="0">
              <a:buNone/>
            </a:pPr>
            <a:r>
              <a:rPr lang="en-US" dirty="0"/>
              <a:t>Others…</a:t>
            </a:r>
          </a:p>
        </p:txBody>
      </p:sp>
      <p:sp>
        <p:nvSpPr>
          <p:cNvPr id="2" name="Content Placeholder 2">
            <a:extLst>
              <a:ext uri="{FF2B5EF4-FFF2-40B4-BE49-F238E27FC236}">
                <a16:creationId xmlns:a16="http://schemas.microsoft.com/office/drawing/2014/main" id="{EBCF8864-73B0-8BAE-7E27-6525538D33FA}"/>
              </a:ext>
            </a:extLst>
          </p:cNvPr>
          <p:cNvSpPr txBox="1">
            <a:spLocks/>
          </p:cNvSpPr>
          <p:nvPr/>
        </p:nvSpPr>
        <p:spPr>
          <a:xfrm>
            <a:off x="6096000" y="2942115"/>
            <a:ext cx="4899427" cy="315805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Not specific to an industry?</a:t>
            </a:r>
          </a:p>
          <a:p>
            <a:pPr marL="0" indent="0">
              <a:buNone/>
            </a:pPr>
            <a:r>
              <a:rPr lang="en-US" sz="3500" b="1" dirty="0">
                <a:solidFill>
                  <a:schemeClr val="accent1"/>
                </a:solidFill>
                <a:ea typeface="+mj-ea"/>
                <a:cs typeface="+mj-cs"/>
              </a:rPr>
              <a:t>NIST CSF</a:t>
            </a:r>
          </a:p>
          <a:p>
            <a:pPr marL="0" indent="0">
              <a:buNone/>
            </a:pPr>
            <a:r>
              <a:rPr lang="en-US" dirty="0"/>
              <a:t>COBIT</a:t>
            </a:r>
          </a:p>
          <a:p>
            <a:pPr marL="0" indent="0">
              <a:buNone/>
            </a:pPr>
            <a:r>
              <a:rPr lang="en-US" dirty="0"/>
              <a:t>SOC2</a:t>
            </a:r>
          </a:p>
          <a:p>
            <a:pPr marL="0" indent="0">
              <a:buNone/>
            </a:pPr>
            <a:r>
              <a:rPr lang="en-US" dirty="0"/>
              <a:t>CIS</a:t>
            </a:r>
          </a:p>
          <a:p>
            <a:pPr marL="0" indent="0">
              <a:buNone/>
            </a:pPr>
            <a:r>
              <a:rPr lang="en-US" dirty="0"/>
              <a:t>ISO</a:t>
            </a:r>
          </a:p>
          <a:p>
            <a:pPr marL="0" indent="0">
              <a:buNone/>
            </a:pPr>
            <a:r>
              <a:rPr lang="en-US" dirty="0"/>
              <a:t>Others…</a:t>
            </a:r>
          </a:p>
        </p:txBody>
      </p:sp>
      <p:sp>
        <p:nvSpPr>
          <p:cNvPr id="3" name="Content Placeholder 2">
            <a:extLst>
              <a:ext uri="{FF2B5EF4-FFF2-40B4-BE49-F238E27FC236}">
                <a16:creationId xmlns:a16="http://schemas.microsoft.com/office/drawing/2014/main" id="{6746C68C-E799-DFAB-66DB-EEBF3AF3A95C}"/>
              </a:ext>
            </a:extLst>
          </p:cNvPr>
          <p:cNvSpPr txBox="1">
            <a:spLocks/>
          </p:cNvSpPr>
          <p:nvPr/>
        </p:nvSpPr>
        <p:spPr>
          <a:xfrm>
            <a:off x="700412" y="1188470"/>
            <a:ext cx="10995599" cy="150312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Making this decision is easier if you’re in a regulated or well-defined industry sector. If you’re not, then choose what makes the most sense to implement and has the most resources available.</a:t>
            </a:r>
          </a:p>
        </p:txBody>
      </p:sp>
      <p:grpSp>
        <p:nvGrpSpPr>
          <p:cNvPr id="8" name="Group 7">
            <a:extLst>
              <a:ext uri="{FF2B5EF4-FFF2-40B4-BE49-F238E27FC236}">
                <a16:creationId xmlns:a16="http://schemas.microsoft.com/office/drawing/2014/main" id="{6E1BA4DB-24C7-3367-ECA1-68C130BB016F}"/>
              </a:ext>
            </a:extLst>
          </p:cNvPr>
          <p:cNvGrpSpPr/>
          <p:nvPr/>
        </p:nvGrpSpPr>
        <p:grpSpPr>
          <a:xfrm>
            <a:off x="8769566" y="3564058"/>
            <a:ext cx="3006246" cy="2985917"/>
            <a:chOff x="8769566" y="3564058"/>
            <a:chExt cx="3006246" cy="2985917"/>
          </a:xfrm>
        </p:grpSpPr>
        <p:sp>
          <p:nvSpPr>
            <p:cNvPr id="6" name="Oval 5">
              <a:extLst>
                <a:ext uri="{FF2B5EF4-FFF2-40B4-BE49-F238E27FC236}">
                  <a16:creationId xmlns:a16="http://schemas.microsoft.com/office/drawing/2014/main" id="{09AC6C0B-0510-0E67-D59A-141E1CF77ECF}"/>
                </a:ext>
              </a:extLst>
            </p:cNvPr>
            <p:cNvSpPr/>
            <p:nvPr/>
          </p:nvSpPr>
          <p:spPr>
            <a:xfrm>
              <a:off x="9499402" y="4255157"/>
              <a:ext cx="1588990" cy="160371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806ADF2-27AB-5116-F80A-333DFCD4D54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769566" y="3564058"/>
              <a:ext cx="3006246" cy="2985917"/>
            </a:xfrm>
            <a:prstGeom prst="rect">
              <a:avLst/>
            </a:prstGeom>
          </p:spPr>
        </p:pic>
      </p:grpSp>
    </p:spTree>
    <p:extLst>
      <p:ext uri="{BB962C8B-B14F-4D97-AF65-F5344CB8AC3E}">
        <p14:creationId xmlns:p14="http://schemas.microsoft.com/office/powerpoint/2010/main" val="2774227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C9D86-792C-5369-15B4-D802875F31E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096F3DF-9459-3378-61D5-E68BDCB362AE}"/>
              </a:ext>
            </a:extLst>
          </p:cNvPr>
          <p:cNvSpPr txBox="1">
            <a:spLocks/>
          </p:cNvSpPr>
          <p:nvPr/>
        </p:nvSpPr>
        <p:spPr>
          <a:xfrm>
            <a:off x="445885" y="1019471"/>
            <a:ext cx="5744497" cy="5530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a:lstStyle>
          <a:p>
            <a:r>
              <a:rPr lang="en-US" dirty="0"/>
              <a:t>Gather Resources</a:t>
            </a:r>
          </a:p>
        </p:txBody>
      </p:sp>
      <p:sp>
        <p:nvSpPr>
          <p:cNvPr id="5" name="Content Placeholder 2">
            <a:extLst>
              <a:ext uri="{FF2B5EF4-FFF2-40B4-BE49-F238E27FC236}">
                <a16:creationId xmlns:a16="http://schemas.microsoft.com/office/drawing/2014/main" id="{777A943F-2408-AC6E-9825-F6496F9097A1}"/>
              </a:ext>
            </a:extLst>
          </p:cNvPr>
          <p:cNvSpPr txBox="1">
            <a:spLocks/>
          </p:cNvSpPr>
          <p:nvPr/>
        </p:nvSpPr>
        <p:spPr>
          <a:xfrm>
            <a:off x="5574082" y="889686"/>
            <a:ext cx="6266667" cy="5387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dirty="0"/>
              <a:t>Invest in your workforce</a:t>
            </a:r>
          </a:p>
          <a:p>
            <a:pPr lvl="1"/>
            <a:r>
              <a:rPr lang="en-US" dirty="0"/>
              <a:t>Training</a:t>
            </a:r>
          </a:p>
          <a:p>
            <a:pPr lvl="1"/>
            <a:r>
              <a:rPr lang="en-US" dirty="0"/>
              <a:t>Staffing</a:t>
            </a:r>
          </a:p>
          <a:p>
            <a:pPr lvl="1"/>
            <a:r>
              <a:rPr lang="en-US" dirty="0"/>
              <a:t>Consultants</a:t>
            </a:r>
          </a:p>
          <a:p>
            <a:r>
              <a:rPr lang="en-US" dirty="0"/>
              <a:t>Invest in the right tools</a:t>
            </a:r>
          </a:p>
          <a:p>
            <a:pPr lvl="1"/>
            <a:r>
              <a:rPr lang="en-US" dirty="0"/>
              <a:t>Network defense</a:t>
            </a:r>
          </a:p>
          <a:p>
            <a:pPr lvl="1"/>
            <a:r>
              <a:rPr lang="en-US" dirty="0"/>
              <a:t>Compliance and reporting</a:t>
            </a:r>
          </a:p>
          <a:p>
            <a:pPr lvl="1"/>
            <a:r>
              <a:rPr lang="en-US" dirty="0"/>
              <a:t>Continuous monitoring</a:t>
            </a:r>
          </a:p>
          <a:p>
            <a:r>
              <a:rPr lang="en-US" dirty="0"/>
              <a:t>Cyber insurance</a:t>
            </a:r>
          </a:p>
          <a:p>
            <a:r>
              <a:rPr lang="en-US" dirty="0"/>
              <a:t>Choose or upgrade your Managed Services MSP, MSSP</a:t>
            </a:r>
          </a:p>
        </p:txBody>
      </p:sp>
      <p:pic>
        <p:nvPicPr>
          <p:cNvPr id="3" name="Picture 2" descr="Overhead of team office desk">
            <a:extLst>
              <a:ext uri="{FF2B5EF4-FFF2-40B4-BE49-F238E27FC236}">
                <a16:creationId xmlns:a16="http://schemas.microsoft.com/office/drawing/2014/main" id="{3E8259EE-201F-DACA-3005-671904826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251" y="1759037"/>
            <a:ext cx="5009889" cy="3339926"/>
          </a:xfrm>
          <a:prstGeom prst="rect">
            <a:avLst/>
          </a:prstGeom>
        </p:spPr>
      </p:pic>
    </p:spTree>
    <p:extLst>
      <p:ext uri="{BB962C8B-B14F-4D97-AF65-F5344CB8AC3E}">
        <p14:creationId xmlns:p14="http://schemas.microsoft.com/office/powerpoint/2010/main" val="23238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DD0E458-FA4A-860E-C824-541E088F064E}"/>
              </a:ext>
            </a:extLst>
          </p:cNvPr>
          <p:cNvSpPr>
            <a:spLocks noGrp="1"/>
          </p:cNvSpPr>
          <p:nvPr>
            <p:ph type="subTitle" idx="1"/>
          </p:nvPr>
        </p:nvSpPr>
        <p:spPr/>
        <p:txBody>
          <a:bodyPr/>
          <a:lstStyle/>
          <a:p>
            <a:r>
              <a:rPr lang="en-US" dirty="0"/>
              <a:t>The Florida Center for Cybersecurity: “Cyber Florida”</a:t>
            </a:r>
          </a:p>
        </p:txBody>
      </p:sp>
      <p:sp>
        <p:nvSpPr>
          <p:cNvPr id="4" name="Title 3">
            <a:extLst>
              <a:ext uri="{FF2B5EF4-FFF2-40B4-BE49-F238E27FC236}">
                <a16:creationId xmlns:a16="http://schemas.microsoft.com/office/drawing/2014/main" id="{C7D5603C-85D6-7D6A-D932-CDC312C96B67}"/>
              </a:ext>
            </a:extLst>
          </p:cNvPr>
          <p:cNvSpPr>
            <a:spLocks noGrp="1"/>
          </p:cNvSpPr>
          <p:nvPr>
            <p:ph type="title"/>
          </p:nvPr>
        </p:nvSpPr>
        <p:spPr>
          <a:xfrm>
            <a:off x="0" y="1514900"/>
            <a:ext cx="12192000" cy="1228301"/>
          </a:xfrm>
        </p:spPr>
        <p:txBody>
          <a:bodyPr>
            <a:normAutofit/>
          </a:bodyPr>
          <a:lstStyle/>
          <a:p>
            <a:r>
              <a:rPr lang="en-US" dirty="0"/>
              <a:t>An Introduction to Cybersecurity Practices for Manufacturing and the Defense Industrial Base</a:t>
            </a:r>
          </a:p>
        </p:txBody>
      </p:sp>
    </p:spTree>
    <p:extLst>
      <p:ext uri="{BB962C8B-B14F-4D97-AF65-F5344CB8AC3E}">
        <p14:creationId xmlns:p14="http://schemas.microsoft.com/office/powerpoint/2010/main" val="3773676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391D7-366C-991F-FCCD-AC8D24F7D5F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592801F-73F1-2261-1CF1-7706AAD88D86}"/>
              </a:ext>
            </a:extLst>
          </p:cNvPr>
          <p:cNvSpPr txBox="1">
            <a:spLocks/>
          </p:cNvSpPr>
          <p:nvPr/>
        </p:nvSpPr>
        <p:spPr>
          <a:xfrm>
            <a:off x="546092" y="698037"/>
            <a:ext cx="7157415" cy="5530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a:lstStyle>
          <a:p>
            <a:r>
              <a:rPr lang="en-US" dirty="0"/>
              <a:t>Make a Long-Term Roadmap</a:t>
            </a:r>
          </a:p>
        </p:txBody>
      </p:sp>
      <p:sp>
        <p:nvSpPr>
          <p:cNvPr id="5" name="Content Placeholder 2">
            <a:extLst>
              <a:ext uri="{FF2B5EF4-FFF2-40B4-BE49-F238E27FC236}">
                <a16:creationId xmlns:a16="http://schemas.microsoft.com/office/drawing/2014/main" id="{36A0CD5D-7580-077C-E78C-3A816E7D0703}"/>
              </a:ext>
            </a:extLst>
          </p:cNvPr>
          <p:cNvSpPr txBox="1">
            <a:spLocks/>
          </p:cNvSpPr>
          <p:nvPr/>
        </p:nvSpPr>
        <p:spPr>
          <a:xfrm>
            <a:off x="175363" y="1366267"/>
            <a:ext cx="6499783" cy="45822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dirty="0"/>
              <a:t>You can’t do it all at once, so make a crawl-walk-run plan</a:t>
            </a:r>
          </a:p>
          <a:p>
            <a:r>
              <a:rPr lang="en-US" dirty="0"/>
              <a:t>Establish metrics, measurements, and reporting culture</a:t>
            </a:r>
          </a:p>
          <a:p>
            <a:pPr lvl="1"/>
            <a:r>
              <a:rPr lang="en-US" dirty="0"/>
              <a:t>Celebrate small wins</a:t>
            </a:r>
          </a:p>
          <a:p>
            <a:pPr lvl="1"/>
            <a:r>
              <a:rPr lang="en-US" dirty="0"/>
              <a:t>Recognize people</a:t>
            </a:r>
          </a:p>
          <a:p>
            <a:pPr lvl="1"/>
            <a:r>
              <a:rPr lang="en-US" dirty="0"/>
              <a:t>Reward progress</a:t>
            </a:r>
          </a:p>
          <a:p>
            <a:r>
              <a:rPr lang="en-US" dirty="0"/>
              <a:t>Align with your chosen framework’s implementation plans</a:t>
            </a:r>
          </a:p>
          <a:p>
            <a:endParaRPr lang="en-US" dirty="0"/>
          </a:p>
        </p:txBody>
      </p:sp>
      <p:pic>
        <p:nvPicPr>
          <p:cNvPr id="3" name="Picture 2">
            <a:extLst>
              <a:ext uri="{FF2B5EF4-FFF2-40B4-BE49-F238E27FC236}">
                <a16:creationId xmlns:a16="http://schemas.microsoft.com/office/drawing/2014/main" id="{F7CE3084-5ECC-F46B-30B6-C7A263796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5146" y="1489096"/>
            <a:ext cx="5516854" cy="3792837"/>
          </a:xfrm>
          <a:prstGeom prst="rect">
            <a:avLst/>
          </a:prstGeom>
        </p:spPr>
      </p:pic>
    </p:spTree>
    <p:extLst>
      <p:ext uri="{BB962C8B-B14F-4D97-AF65-F5344CB8AC3E}">
        <p14:creationId xmlns:p14="http://schemas.microsoft.com/office/powerpoint/2010/main" val="2023974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A3871-3987-6193-5386-2C744A009AE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962D6B0-C866-90AB-EE01-E651E84919EC}"/>
              </a:ext>
            </a:extLst>
          </p:cNvPr>
          <p:cNvSpPr txBox="1">
            <a:spLocks/>
          </p:cNvSpPr>
          <p:nvPr/>
        </p:nvSpPr>
        <p:spPr>
          <a:xfrm>
            <a:off x="3125338" y="1280026"/>
            <a:ext cx="1678675" cy="110612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9CCB3B"/>
                </a:solidFill>
                <a:effectLst/>
                <a:uLnTx/>
                <a:uFillTx/>
                <a:latin typeface="Calibri" panose="020F0502020204030204"/>
                <a:ea typeface="+mj-ea"/>
                <a:cs typeface="+mj-cs"/>
              </a:rPr>
              <a:t>FUD  </a:t>
            </a:r>
          </a:p>
        </p:txBody>
      </p:sp>
      <p:sp>
        <p:nvSpPr>
          <p:cNvPr id="2" name="Title 1">
            <a:extLst>
              <a:ext uri="{FF2B5EF4-FFF2-40B4-BE49-F238E27FC236}">
                <a16:creationId xmlns:a16="http://schemas.microsoft.com/office/drawing/2014/main" id="{9081266E-D80A-858A-ADBE-0C3FCA0CA6D2}"/>
              </a:ext>
            </a:extLst>
          </p:cNvPr>
          <p:cNvSpPr txBox="1">
            <a:spLocks/>
          </p:cNvSpPr>
          <p:nvPr/>
        </p:nvSpPr>
        <p:spPr>
          <a:xfrm>
            <a:off x="6321187" y="2386155"/>
            <a:ext cx="3177653" cy="225474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9CCB3B"/>
                </a:solidFill>
                <a:effectLst/>
                <a:uLnTx/>
                <a:uFillTx/>
                <a:latin typeface="Calibri" panose="020F0502020204030204"/>
                <a:ea typeface="+mj-ea"/>
                <a:cs typeface="+mj-cs"/>
              </a:rPr>
              <a:t>ETC </a:t>
            </a:r>
          </a:p>
        </p:txBody>
      </p:sp>
      <p:sp>
        <p:nvSpPr>
          <p:cNvPr id="3" name="Title 1">
            <a:extLst>
              <a:ext uri="{FF2B5EF4-FFF2-40B4-BE49-F238E27FC236}">
                <a16:creationId xmlns:a16="http://schemas.microsoft.com/office/drawing/2014/main" id="{9672B5A3-6172-335D-5CED-C68895D5913A}"/>
              </a:ext>
            </a:extLst>
          </p:cNvPr>
          <p:cNvSpPr txBox="1">
            <a:spLocks/>
          </p:cNvSpPr>
          <p:nvPr/>
        </p:nvSpPr>
        <p:spPr>
          <a:xfrm>
            <a:off x="275231" y="4898956"/>
            <a:ext cx="3123062" cy="110612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9CCB3B"/>
                </a:solidFill>
                <a:effectLst/>
                <a:uLnTx/>
                <a:uFillTx/>
                <a:latin typeface="Calibri" panose="020F0502020204030204"/>
                <a:ea typeface="+mj-ea"/>
                <a:cs typeface="+mj-cs"/>
              </a:rPr>
              <a:t>Taking Control…  </a:t>
            </a:r>
          </a:p>
        </p:txBody>
      </p:sp>
    </p:spTree>
    <p:extLst>
      <p:ext uri="{BB962C8B-B14F-4D97-AF65-F5344CB8AC3E}">
        <p14:creationId xmlns:p14="http://schemas.microsoft.com/office/powerpoint/2010/main" val="734053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D8FB4-0C7E-0FA0-4CAA-DEB7DAA039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CC6DB-2BBA-6EE7-0922-BE199FB0EA72}"/>
              </a:ext>
            </a:extLst>
          </p:cNvPr>
          <p:cNvSpPr>
            <a:spLocks noGrp="1"/>
          </p:cNvSpPr>
          <p:nvPr>
            <p:ph type="title"/>
          </p:nvPr>
        </p:nvSpPr>
        <p:spPr>
          <a:xfrm>
            <a:off x="894498" y="-186577"/>
            <a:ext cx="5481845" cy="1174719"/>
          </a:xfrm>
        </p:spPr>
        <p:txBody>
          <a:bodyPr>
            <a:normAutofit/>
          </a:bodyPr>
          <a:lstStyle/>
          <a:p>
            <a:r>
              <a:rPr lang="en-US" dirty="0"/>
              <a:t>Answers to the quiz</a:t>
            </a:r>
          </a:p>
        </p:txBody>
      </p:sp>
      <p:sp>
        <p:nvSpPr>
          <p:cNvPr id="3" name="Content Placeholder 2">
            <a:extLst>
              <a:ext uri="{FF2B5EF4-FFF2-40B4-BE49-F238E27FC236}">
                <a16:creationId xmlns:a16="http://schemas.microsoft.com/office/drawing/2014/main" id="{11BDB10F-8299-1EE6-043B-7819339E1642}"/>
              </a:ext>
            </a:extLst>
          </p:cNvPr>
          <p:cNvSpPr>
            <a:spLocks noGrp="1"/>
          </p:cNvSpPr>
          <p:nvPr>
            <p:ph idx="1"/>
          </p:nvPr>
        </p:nvSpPr>
        <p:spPr>
          <a:xfrm>
            <a:off x="942622" y="988142"/>
            <a:ext cx="10867441" cy="5361644"/>
          </a:xfrm>
        </p:spPr>
        <p:txBody>
          <a:bodyPr numCol="3">
            <a:normAutofit lnSpcReduction="10000"/>
          </a:bodyPr>
          <a:lstStyle/>
          <a:p>
            <a:r>
              <a:rPr lang="en-US" sz="1600" dirty="0"/>
              <a:t>CISO – Chief Information Security Officer</a:t>
            </a:r>
          </a:p>
          <a:p>
            <a:r>
              <a:rPr lang="en-US" sz="1600" dirty="0"/>
              <a:t>CISA – Cybersecurity and Infrastructure Security Agency</a:t>
            </a:r>
          </a:p>
          <a:p>
            <a:r>
              <a:rPr lang="en-US" sz="1600" dirty="0"/>
              <a:t>MFA – Multi Factor Authentication</a:t>
            </a:r>
          </a:p>
          <a:p>
            <a:r>
              <a:rPr lang="en-US" sz="1600" dirty="0"/>
              <a:t>2FA – Two Factor Authentication</a:t>
            </a:r>
          </a:p>
          <a:p>
            <a:r>
              <a:rPr lang="en-US" sz="1600" dirty="0"/>
              <a:t>PII – Personally Identifiable Information</a:t>
            </a:r>
          </a:p>
          <a:p>
            <a:r>
              <a:rPr lang="en-US" sz="1600" dirty="0"/>
              <a:t>PHI – Protected Health Information</a:t>
            </a:r>
          </a:p>
          <a:p>
            <a:r>
              <a:rPr lang="en-US" sz="1600" dirty="0"/>
              <a:t>HIPAA – Health Insurance Portability and Accountability Act</a:t>
            </a:r>
          </a:p>
          <a:p>
            <a:r>
              <a:rPr lang="en-US" sz="1600" dirty="0"/>
              <a:t>SOC2 – System and Organization Controls Type 2</a:t>
            </a:r>
          </a:p>
          <a:p>
            <a:r>
              <a:rPr lang="en-US" sz="1600" dirty="0"/>
              <a:t>PCI – Payment Card Industry</a:t>
            </a:r>
          </a:p>
          <a:p>
            <a:r>
              <a:rPr lang="en-US" sz="1600" dirty="0"/>
              <a:t>SOC – Security Operations Center</a:t>
            </a:r>
          </a:p>
          <a:p>
            <a:r>
              <a:rPr lang="en-US" sz="1600" dirty="0"/>
              <a:t>IRP – Incident Response Plan</a:t>
            </a:r>
          </a:p>
          <a:p>
            <a:r>
              <a:rPr lang="en-US" sz="1600" dirty="0"/>
              <a:t>DLP – Data Loss Prevention</a:t>
            </a:r>
          </a:p>
          <a:p>
            <a:r>
              <a:rPr lang="en-US" sz="1600" dirty="0"/>
              <a:t>TI – Threat Intelligence </a:t>
            </a:r>
          </a:p>
          <a:p>
            <a:r>
              <a:rPr lang="en-US" sz="1600" dirty="0"/>
              <a:t>SSP – System Security Plan</a:t>
            </a:r>
          </a:p>
          <a:p>
            <a:r>
              <a:rPr lang="en-US" sz="1600" dirty="0"/>
              <a:t>FIPS – Federal Information Processing Standards</a:t>
            </a:r>
          </a:p>
          <a:p>
            <a:r>
              <a:rPr lang="en-US" sz="1600" dirty="0"/>
              <a:t>NIST – National Institute for Science and Technology</a:t>
            </a:r>
          </a:p>
          <a:p>
            <a:r>
              <a:rPr lang="en-US" sz="1600" dirty="0"/>
              <a:t>IDS – Intrusion Detection System</a:t>
            </a:r>
          </a:p>
          <a:p>
            <a:r>
              <a:rPr lang="en-US" sz="1600" dirty="0"/>
              <a:t>IPS – Intrusion Prevention System</a:t>
            </a:r>
          </a:p>
          <a:p>
            <a:r>
              <a:rPr lang="en-US" sz="1600" dirty="0"/>
              <a:t>SIEM – Security Information and Event Management</a:t>
            </a:r>
          </a:p>
          <a:p>
            <a:r>
              <a:rPr lang="en-US" sz="1600" dirty="0"/>
              <a:t>EDR – Endpoint Detection and Response</a:t>
            </a:r>
          </a:p>
          <a:p>
            <a:r>
              <a:rPr lang="en-US" sz="1600" dirty="0"/>
              <a:t>XDR – Extended Detection and Response</a:t>
            </a:r>
          </a:p>
          <a:p>
            <a:r>
              <a:rPr lang="en-US" sz="1600" dirty="0"/>
              <a:t>CEH – Certified Ethical Hacker</a:t>
            </a:r>
          </a:p>
          <a:p>
            <a:r>
              <a:rPr lang="en-US" sz="1600" dirty="0"/>
              <a:t>ISSO – Information System Security Officer</a:t>
            </a:r>
          </a:p>
          <a:p>
            <a:r>
              <a:rPr lang="en-US" sz="1600" dirty="0"/>
              <a:t>ISSE – Information System Security Engineer</a:t>
            </a:r>
          </a:p>
          <a:p>
            <a:r>
              <a:rPr lang="en-US" sz="1600" dirty="0"/>
              <a:t>IA – Information Assurance</a:t>
            </a:r>
          </a:p>
          <a:p>
            <a:r>
              <a:rPr lang="en-US" sz="1600" dirty="0"/>
              <a:t>CND – Computer Network Defense</a:t>
            </a:r>
          </a:p>
          <a:p>
            <a:r>
              <a:rPr lang="en-US" sz="1600" dirty="0"/>
              <a:t>ZTA – Zero Trust Architecture</a:t>
            </a:r>
          </a:p>
          <a:p>
            <a:r>
              <a:rPr lang="en-US" sz="1600" dirty="0"/>
              <a:t>CMMC – Cybersecurity Maturity Model Certification</a:t>
            </a:r>
          </a:p>
          <a:p>
            <a:r>
              <a:rPr lang="en-US" sz="1600" dirty="0"/>
              <a:t>C2M2 – Cybersecurity Capability Maturity Model</a:t>
            </a:r>
          </a:p>
          <a:p>
            <a:r>
              <a:rPr lang="en-US" sz="1600" dirty="0"/>
              <a:t>CSF – Cybersecurity Framework</a:t>
            </a:r>
          </a:p>
          <a:p>
            <a:r>
              <a:rPr lang="en-US" sz="1600" dirty="0"/>
              <a:t>GRC – Governance Risk and Compliance</a:t>
            </a:r>
          </a:p>
          <a:p>
            <a:r>
              <a:rPr lang="en-US" sz="1600" dirty="0"/>
              <a:t>CIS – Center for Internet Security </a:t>
            </a:r>
          </a:p>
          <a:p>
            <a:r>
              <a:rPr lang="en-US" sz="1600" dirty="0"/>
              <a:t>CISSP – Certified Information Systems Security Professional</a:t>
            </a:r>
          </a:p>
          <a:p>
            <a:r>
              <a:rPr lang="en-US" sz="1600" dirty="0"/>
              <a:t>RMF – Risk Management Framework</a:t>
            </a:r>
          </a:p>
          <a:p>
            <a:r>
              <a:rPr lang="en-US" sz="1600" dirty="0"/>
              <a:t>ISO – International Standards Organization </a:t>
            </a:r>
          </a:p>
          <a:p>
            <a:r>
              <a:rPr lang="en-US" sz="1600" dirty="0"/>
              <a:t>MSSP – Managed Security Service Provider</a:t>
            </a:r>
          </a:p>
          <a:p>
            <a:r>
              <a:rPr lang="en-US" sz="1600" dirty="0"/>
              <a:t>CVE – Common Vulnerabilities and Exposures</a:t>
            </a:r>
          </a:p>
          <a:p>
            <a:r>
              <a:rPr lang="en-US" sz="1600" dirty="0"/>
              <a:t>SLA – Service Level Agreement</a:t>
            </a:r>
          </a:p>
          <a:p>
            <a:r>
              <a:rPr lang="en-US" sz="1600" dirty="0"/>
              <a:t>CSCRM – Cybersecurity Supply Chain Risk Management</a:t>
            </a:r>
          </a:p>
        </p:txBody>
      </p:sp>
    </p:spTree>
    <p:extLst>
      <p:ext uri="{BB962C8B-B14F-4D97-AF65-F5344CB8AC3E}">
        <p14:creationId xmlns:p14="http://schemas.microsoft.com/office/powerpoint/2010/main" val="1912728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C9646-76A0-B482-3104-EAD06E78F4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AA773E-B748-0E02-012D-981F89B9669D}"/>
              </a:ext>
            </a:extLst>
          </p:cNvPr>
          <p:cNvSpPr txBox="1">
            <a:spLocks/>
          </p:cNvSpPr>
          <p:nvPr/>
        </p:nvSpPr>
        <p:spPr>
          <a:xfrm>
            <a:off x="2131325" y="2048374"/>
            <a:ext cx="7929349" cy="1380626"/>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9CCB3B"/>
                </a:solidFill>
                <a:effectLst/>
                <a:uLnTx/>
                <a:uFillTx/>
                <a:latin typeface="Calibri" panose="020F0502020204030204"/>
                <a:ea typeface="+mj-ea"/>
                <a:cs typeface="+mj-cs"/>
              </a:rPr>
              <a:t>CMMC For DIB Manufacturers</a:t>
            </a:r>
          </a:p>
        </p:txBody>
      </p:sp>
    </p:spTree>
    <p:extLst>
      <p:ext uri="{BB962C8B-B14F-4D97-AF65-F5344CB8AC3E}">
        <p14:creationId xmlns:p14="http://schemas.microsoft.com/office/powerpoint/2010/main" val="99146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16D1B5-4A38-34F4-0441-223961E5D6FB}"/>
              </a:ext>
            </a:extLst>
          </p:cNvPr>
          <p:cNvSpPr>
            <a:spLocks noGrp="1"/>
          </p:cNvSpPr>
          <p:nvPr>
            <p:ph sz="half" idx="2"/>
          </p:nvPr>
        </p:nvSpPr>
        <p:spPr>
          <a:xfrm>
            <a:off x="1065913" y="790698"/>
            <a:ext cx="10287888" cy="5953628"/>
          </a:xfrm>
        </p:spPr>
        <p:txBody>
          <a:bodyPr>
            <a:normAutofit fontScale="92500"/>
          </a:bodyPr>
          <a:lstStyle/>
          <a:p>
            <a:pPr marL="0" indent="0">
              <a:buNone/>
            </a:pPr>
            <a:r>
              <a:rPr lang="en-US" sz="2400" dirty="0"/>
              <a:t>CMMC is a program for ensuring contractor protections of Federal Contract Information (FCI) and Controlled Unclassified Information (CUI). </a:t>
            </a:r>
          </a:p>
          <a:p>
            <a:pPr marL="0" indent="0">
              <a:buNone/>
            </a:pPr>
            <a:r>
              <a:rPr lang="en-US" sz="2400" dirty="0"/>
              <a:t>CMMC 2.0 is an enforcement of NIST SP 800-171/171A/172 and </a:t>
            </a:r>
            <a:r>
              <a:rPr lang="en-US" sz="2400" i="1" dirty="0"/>
              <a:t>is a burden</a:t>
            </a:r>
            <a:r>
              <a:rPr lang="en-US" sz="2400" dirty="0"/>
              <a:t>.</a:t>
            </a:r>
          </a:p>
          <a:p>
            <a:pPr marL="0" indent="0">
              <a:buNone/>
            </a:pPr>
            <a:r>
              <a:rPr lang="en-US" sz="2400" dirty="0"/>
              <a:t>CMMC is a contract requirement. If your contract doesn’t include DFARS 252.204-7021 today then you don’t have a CMMC requirement in your current contract.</a:t>
            </a:r>
          </a:p>
          <a:p>
            <a:pPr marL="0" indent="0">
              <a:buNone/>
            </a:pPr>
            <a:r>
              <a:rPr lang="en-US" sz="2400" dirty="0"/>
              <a:t>Defense contracts </a:t>
            </a:r>
            <a:r>
              <a:rPr lang="en-US" sz="2400" i="1" dirty="0"/>
              <a:t>already</a:t>
            </a:r>
            <a:r>
              <a:rPr lang="en-US" sz="2400" dirty="0"/>
              <a:t> require NIST SP 800-171 compliance via DFARS 252.204-7012. Federal contracts require cybersecurity hygiene via FAR 52.204-21.</a:t>
            </a:r>
          </a:p>
          <a:p>
            <a:pPr marL="0" indent="0">
              <a:buNone/>
            </a:pPr>
            <a:r>
              <a:rPr lang="en-US" sz="2400" dirty="0"/>
              <a:t>CMMC 2.0 compliance will be required for all new Defense contracts with a phased roll-out over three years-- </a:t>
            </a:r>
            <a:r>
              <a:rPr lang="en-US" sz="2400" b="1" dirty="0"/>
              <a:t>compliance will be required in order to submit a bid for new contracts</a:t>
            </a:r>
            <a:r>
              <a:rPr lang="en-US" sz="2400" dirty="0"/>
              <a:t>. Start now: Scope, staffing, gap analysis, remediation, assessment.</a:t>
            </a:r>
          </a:p>
          <a:p>
            <a:pPr marL="0" indent="0">
              <a:buNone/>
            </a:pPr>
            <a:r>
              <a:rPr lang="en-US" sz="2400" dirty="0"/>
              <a:t>CMMC 2.0 Level 1 is a </a:t>
            </a:r>
            <a:r>
              <a:rPr lang="en-US" sz="2400" b="1" dirty="0"/>
              <a:t>self-assessment</a:t>
            </a:r>
            <a:r>
              <a:rPr lang="en-US" sz="2400" dirty="0"/>
              <a:t> focused on 15 requirements for FCI protections.</a:t>
            </a:r>
          </a:p>
          <a:p>
            <a:pPr marL="0" indent="0">
              <a:buNone/>
            </a:pPr>
            <a:r>
              <a:rPr lang="en-US" sz="2400" dirty="0"/>
              <a:t>CMMC 2.0 Level 2 is a </a:t>
            </a:r>
            <a:r>
              <a:rPr lang="en-US" sz="2400" b="1" dirty="0"/>
              <a:t>3</a:t>
            </a:r>
            <a:r>
              <a:rPr lang="en-US" sz="2400" b="1" baseline="30000" dirty="0"/>
              <a:t>rd</a:t>
            </a:r>
            <a:r>
              <a:rPr lang="en-US" sz="2400" b="1" dirty="0"/>
              <a:t> party assessment </a:t>
            </a:r>
            <a:r>
              <a:rPr lang="en-US" sz="2400" dirty="0"/>
              <a:t>focused on 110 requirements for FCI and CUI defined in NIST SP 800-171r2 and SP 800-171A</a:t>
            </a:r>
          </a:p>
          <a:p>
            <a:pPr marL="0" indent="0">
              <a:buNone/>
            </a:pPr>
            <a:r>
              <a:rPr lang="en-US" sz="2400" dirty="0"/>
              <a:t>CMMC 2.0 Level 3 is a </a:t>
            </a:r>
            <a:r>
              <a:rPr lang="en-US" sz="2400" b="1" dirty="0"/>
              <a:t>government-run assessment </a:t>
            </a:r>
            <a:r>
              <a:rPr lang="en-US" sz="2400" dirty="0"/>
              <a:t>focused on 110 requirements for FCI, CUI, </a:t>
            </a:r>
            <a:r>
              <a:rPr lang="en-US" sz="2400" i="1" dirty="0"/>
              <a:t>AND</a:t>
            </a:r>
            <a:r>
              <a:rPr lang="en-US" sz="2400" dirty="0"/>
              <a:t> advanced guidance from NIST SP 800-172.</a:t>
            </a:r>
          </a:p>
          <a:p>
            <a:pPr marL="0" indent="0">
              <a:buNone/>
            </a:pPr>
            <a:endParaRPr lang="en-US" sz="2400" dirty="0"/>
          </a:p>
        </p:txBody>
      </p:sp>
      <p:sp>
        <p:nvSpPr>
          <p:cNvPr id="2" name="Title 1">
            <a:extLst>
              <a:ext uri="{FF2B5EF4-FFF2-40B4-BE49-F238E27FC236}">
                <a16:creationId xmlns:a16="http://schemas.microsoft.com/office/drawing/2014/main" id="{8E50355E-9897-1D03-6704-D3E3FD97B215}"/>
              </a:ext>
            </a:extLst>
          </p:cNvPr>
          <p:cNvSpPr>
            <a:spLocks noGrp="1"/>
          </p:cNvSpPr>
          <p:nvPr>
            <p:ph type="title"/>
          </p:nvPr>
        </p:nvSpPr>
        <p:spPr>
          <a:xfrm>
            <a:off x="838200" y="113674"/>
            <a:ext cx="10515600" cy="677025"/>
          </a:xfrm>
        </p:spPr>
        <p:txBody>
          <a:bodyPr>
            <a:normAutofit fontScale="90000"/>
          </a:bodyPr>
          <a:lstStyle/>
          <a:p>
            <a:r>
              <a:rPr lang="en-US" dirty="0"/>
              <a:t>If you only have time for one slide</a:t>
            </a:r>
          </a:p>
        </p:txBody>
      </p:sp>
      <p:cxnSp>
        <p:nvCxnSpPr>
          <p:cNvPr id="9" name="Straight Connector 8">
            <a:extLst>
              <a:ext uri="{FF2B5EF4-FFF2-40B4-BE49-F238E27FC236}">
                <a16:creationId xmlns:a16="http://schemas.microsoft.com/office/drawing/2014/main" id="{AA49F8CD-E043-ED31-35F3-98083EAF266D}"/>
              </a:ext>
            </a:extLst>
          </p:cNvPr>
          <p:cNvCxnSpPr>
            <a:cxnSpLocks/>
          </p:cNvCxnSpPr>
          <p:nvPr/>
        </p:nvCxnSpPr>
        <p:spPr>
          <a:xfrm>
            <a:off x="610486" y="1427356"/>
            <a:ext cx="10971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B4F922B-55BD-A86B-FE27-CF34AD1BEA8C}"/>
              </a:ext>
            </a:extLst>
          </p:cNvPr>
          <p:cNvCxnSpPr>
            <a:cxnSpLocks/>
          </p:cNvCxnSpPr>
          <p:nvPr/>
        </p:nvCxnSpPr>
        <p:spPr>
          <a:xfrm>
            <a:off x="610486" y="1827578"/>
            <a:ext cx="10971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DF0E8B1-6B4E-FAA2-939A-9F8802294EF8}"/>
              </a:ext>
            </a:extLst>
          </p:cNvPr>
          <p:cNvCxnSpPr>
            <a:cxnSpLocks/>
          </p:cNvCxnSpPr>
          <p:nvPr/>
        </p:nvCxnSpPr>
        <p:spPr>
          <a:xfrm>
            <a:off x="610486" y="2581040"/>
            <a:ext cx="10971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E97D81-6007-27D5-7C23-F11C9F91C7D5}"/>
              </a:ext>
            </a:extLst>
          </p:cNvPr>
          <p:cNvCxnSpPr>
            <a:cxnSpLocks/>
          </p:cNvCxnSpPr>
          <p:nvPr/>
        </p:nvCxnSpPr>
        <p:spPr>
          <a:xfrm>
            <a:off x="610486" y="3288178"/>
            <a:ext cx="10971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5DAF69-3903-3716-95DD-B701B623AEFA}"/>
              </a:ext>
            </a:extLst>
          </p:cNvPr>
          <p:cNvCxnSpPr>
            <a:cxnSpLocks/>
          </p:cNvCxnSpPr>
          <p:nvPr/>
        </p:nvCxnSpPr>
        <p:spPr>
          <a:xfrm>
            <a:off x="610486" y="4341051"/>
            <a:ext cx="10971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C0A7113-FC3F-D5EA-0FEF-8F48FD32B15D}"/>
              </a:ext>
            </a:extLst>
          </p:cNvPr>
          <p:cNvCxnSpPr>
            <a:cxnSpLocks/>
          </p:cNvCxnSpPr>
          <p:nvPr/>
        </p:nvCxnSpPr>
        <p:spPr>
          <a:xfrm>
            <a:off x="610486" y="4750477"/>
            <a:ext cx="10971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93AD674-AF6C-5AF9-E0BE-38BA9C9AEC78}"/>
              </a:ext>
            </a:extLst>
          </p:cNvPr>
          <p:cNvCxnSpPr>
            <a:cxnSpLocks/>
          </p:cNvCxnSpPr>
          <p:nvPr/>
        </p:nvCxnSpPr>
        <p:spPr>
          <a:xfrm>
            <a:off x="610486" y="5506768"/>
            <a:ext cx="1097102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149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F086B4-39E0-F11C-3149-D15B39C36A72}"/>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CMMC at a Glance</a:t>
            </a:r>
          </a:p>
        </p:txBody>
      </p:sp>
      <p:cxnSp>
        <p:nvCxnSpPr>
          <p:cNvPr id="5" name="Straight Connector 4">
            <a:extLst>
              <a:ext uri="{FF2B5EF4-FFF2-40B4-BE49-F238E27FC236}">
                <a16:creationId xmlns:a16="http://schemas.microsoft.com/office/drawing/2014/main" id="{D55480DB-A2DA-C528-79A0-DC7B62DBE103}"/>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3D12AF0-7311-D08A-9197-5D4B90A5478E}"/>
              </a:ext>
            </a:extLst>
          </p:cNvPr>
          <p:cNvSpPr txBox="1"/>
          <p:nvPr/>
        </p:nvSpPr>
        <p:spPr>
          <a:xfrm>
            <a:off x="276446" y="1120676"/>
            <a:ext cx="6935343" cy="4616648"/>
          </a:xfrm>
          <a:prstGeom prst="rect">
            <a:avLst/>
          </a:prstGeom>
          <a:noFill/>
        </p:spPr>
        <p:txBody>
          <a:bodyPr wrap="square">
            <a:spAutoFit/>
          </a:bodyPr>
          <a:lstStyle/>
          <a:p>
            <a:pPr algn="l" rtl="0" fontAlgn="base">
              <a:spcBef>
                <a:spcPts val="1200"/>
              </a:spcBef>
            </a:pPr>
            <a:r>
              <a:rPr lang="en-US" sz="2400" b="1" i="0" u="none" strike="noStrike" dirty="0">
                <a:solidFill>
                  <a:schemeClr val="bg1">
                    <a:lumMod val="95000"/>
                  </a:schemeClr>
                </a:solidFill>
                <a:effectLst/>
              </a:rPr>
              <a:t>Cybersecurity Maturity Model Certification (CMMC) </a:t>
            </a:r>
            <a:r>
              <a:rPr lang="en-US" sz="2400" i="0" u="none" strike="noStrike" dirty="0">
                <a:solidFill>
                  <a:schemeClr val="bg1">
                    <a:lumMod val="95000"/>
                  </a:schemeClr>
                </a:solidFill>
                <a:effectLst/>
              </a:rPr>
              <a:t>is a formal framework for </a:t>
            </a:r>
            <a:r>
              <a:rPr lang="en-US" sz="2400" dirty="0">
                <a:solidFill>
                  <a:schemeClr val="bg1">
                    <a:lumMod val="95000"/>
                  </a:schemeClr>
                </a:solidFill>
              </a:rPr>
              <a:t>accountability of a contractor’s </a:t>
            </a:r>
            <a:r>
              <a:rPr lang="en-US" sz="2400" i="0" u="none" strike="noStrike" dirty="0">
                <a:solidFill>
                  <a:schemeClr val="bg1">
                    <a:lumMod val="95000"/>
                  </a:schemeClr>
                </a:solidFill>
                <a:effectLst/>
              </a:rPr>
              <a:t>cybersecurity hygiene.</a:t>
            </a:r>
          </a:p>
          <a:p>
            <a:pPr algn="l" rtl="0" fontAlgn="base">
              <a:spcBef>
                <a:spcPts val="1200"/>
              </a:spcBef>
            </a:pPr>
            <a:r>
              <a:rPr lang="en-US" sz="2400" i="0" u="none" strike="noStrike" dirty="0">
                <a:solidFill>
                  <a:schemeClr val="bg1">
                    <a:lumMod val="95000"/>
                  </a:schemeClr>
                </a:solidFill>
                <a:effectLst/>
              </a:rPr>
              <a:t>CMMC enforces compliance of NIST SP 800-171, SP 800-171A, SP 800-172</a:t>
            </a:r>
            <a:r>
              <a:rPr lang="en-US" sz="2400" dirty="0">
                <a:solidFill>
                  <a:schemeClr val="bg1">
                    <a:lumMod val="95000"/>
                  </a:schemeClr>
                </a:solidFill>
              </a:rPr>
              <a:t> on </a:t>
            </a:r>
            <a:r>
              <a:rPr lang="en-US" sz="2400" u="sng" dirty="0">
                <a:solidFill>
                  <a:schemeClr val="bg1">
                    <a:lumMod val="95000"/>
                  </a:schemeClr>
                </a:solidFill>
              </a:rPr>
              <a:t>contractor-owned</a:t>
            </a:r>
            <a:r>
              <a:rPr lang="en-US" sz="2400" dirty="0">
                <a:solidFill>
                  <a:schemeClr val="bg1">
                    <a:lumMod val="95000"/>
                  </a:schemeClr>
                </a:solidFill>
              </a:rPr>
              <a:t> systems.</a:t>
            </a:r>
            <a:endParaRPr lang="en-US" sz="2400" i="0" u="none" strike="noStrike" dirty="0">
              <a:solidFill>
                <a:schemeClr val="bg1">
                  <a:lumMod val="95000"/>
                </a:schemeClr>
              </a:solidFill>
              <a:effectLst/>
            </a:endParaRPr>
          </a:p>
          <a:p>
            <a:pPr algn="l" rtl="0" fontAlgn="base">
              <a:spcBef>
                <a:spcPts val="1200"/>
              </a:spcBef>
            </a:pPr>
            <a:r>
              <a:rPr lang="en-US" sz="2400" i="0" u="none" strike="noStrike" dirty="0">
                <a:solidFill>
                  <a:schemeClr val="bg1">
                    <a:lumMod val="95000"/>
                  </a:schemeClr>
                </a:solidFill>
                <a:effectLst/>
              </a:rPr>
              <a:t>Applies to contractor’s own systems where </a:t>
            </a:r>
            <a:r>
              <a:rPr lang="en-US" sz="2400" i="0" dirty="0">
                <a:solidFill>
                  <a:schemeClr val="bg1">
                    <a:lumMod val="95000"/>
                  </a:schemeClr>
                </a:solidFill>
                <a:effectLst/>
              </a:rPr>
              <a:t>Federal Contract Information (</a:t>
            </a:r>
            <a:r>
              <a:rPr lang="en-US" sz="2400" i="0" u="none" strike="noStrike" dirty="0">
                <a:solidFill>
                  <a:schemeClr val="bg1">
                    <a:lumMod val="95000"/>
                  </a:schemeClr>
                </a:solidFill>
                <a:effectLst/>
              </a:rPr>
              <a:t>F</a:t>
            </a:r>
            <a:r>
              <a:rPr lang="en-US" sz="2400" i="0" dirty="0">
                <a:solidFill>
                  <a:schemeClr val="bg1">
                    <a:lumMod val="95000"/>
                  </a:schemeClr>
                </a:solidFill>
                <a:effectLst/>
              </a:rPr>
              <a:t>CI) and </a:t>
            </a:r>
            <a:r>
              <a:rPr lang="en-US" sz="2400" dirty="0">
                <a:solidFill>
                  <a:schemeClr val="bg1">
                    <a:lumMod val="95000"/>
                  </a:schemeClr>
                </a:solidFill>
              </a:rPr>
              <a:t>Controlled Unclassified Information (CUI) are processed.</a:t>
            </a:r>
          </a:p>
          <a:p>
            <a:pPr algn="l" rtl="0" fontAlgn="base">
              <a:spcBef>
                <a:spcPts val="1200"/>
              </a:spcBef>
            </a:pPr>
            <a:r>
              <a:rPr lang="en-US" sz="2400" i="0" dirty="0">
                <a:solidFill>
                  <a:schemeClr val="bg1">
                    <a:lumMod val="95000"/>
                  </a:schemeClr>
                </a:solidFill>
                <a:effectLst/>
              </a:rPr>
              <a:t>Does </a:t>
            </a:r>
            <a:r>
              <a:rPr lang="en-US" sz="2400" i="1" dirty="0">
                <a:solidFill>
                  <a:schemeClr val="bg1">
                    <a:lumMod val="95000"/>
                  </a:schemeClr>
                </a:solidFill>
                <a:effectLst/>
              </a:rPr>
              <a:t>not</a:t>
            </a:r>
            <a:r>
              <a:rPr lang="en-US" sz="2400" i="0" dirty="0">
                <a:solidFill>
                  <a:schemeClr val="bg1">
                    <a:lumMod val="95000"/>
                  </a:schemeClr>
                </a:solidFill>
                <a:effectLst/>
              </a:rPr>
              <a:t> apply to government-owned systems operated by contractors and managed via RMF and NIST SP 800-53. </a:t>
            </a:r>
          </a:p>
        </p:txBody>
      </p:sp>
      <p:pic>
        <p:nvPicPr>
          <p:cNvPr id="6" name="Picture 5" descr="A blue shield with white text&#10;&#10;Description automatically generated">
            <a:extLst>
              <a:ext uri="{FF2B5EF4-FFF2-40B4-BE49-F238E27FC236}">
                <a16:creationId xmlns:a16="http://schemas.microsoft.com/office/drawing/2014/main" id="{2FA0A2B8-661E-ABC3-2743-C18897939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1789" y="123917"/>
            <a:ext cx="4577611" cy="3053267"/>
          </a:xfrm>
          <a:prstGeom prst="rect">
            <a:avLst/>
          </a:prstGeom>
        </p:spPr>
      </p:pic>
      <p:sp>
        <p:nvSpPr>
          <p:cNvPr id="8" name="TextBox 7">
            <a:extLst>
              <a:ext uri="{FF2B5EF4-FFF2-40B4-BE49-F238E27FC236}">
                <a16:creationId xmlns:a16="http://schemas.microsoft.com/office/drawing/2014/main" id="{2AF36E4E-7045-577B-680E-1CEA4920C167}"/>
              </a:ext>
            </a:extLst>
          </p:cNvPr>
          <p:cNvSpPr txBox="1"/>
          <p:nvPr/>
        </p:nvSpPr>
        <p:spPr>
          <a:xfrm>
            <a:off x="8533839" y="6364751"/>
            <a:ext cx="3753411" cy="369332"/>
          </a:xfrm>
          <a:prstGeom prst="rect">
            <a:avLst/>
          </a:prstGeom>
          <a:noFill/>
        </p:spPr>
        <p:txBody>
          <a:bodyPr wrap="square">
            <a:spAutoFit/>
          </a:bodyPr>
          <a:lstStyle/>
          <a:p>
            <a:r>
              <a:rPr lang="en-US" dirty="0">
                <a:solidFill>
                  <a:schemeClr val="bg1">
                    <a:lumMod val="95000"/>
                  </a:schemeClr>
                </a:solidFill>
              </a:rPr>
              <a:t>https://dodcio.defense.gov/CMMC/</a:t>
            </a:r>
          </a:p>
        </p:txBody>
      </p:sp>
      <p:sp>
        <p:nvSpPr>
          <p:cNvPr id="7" name="TextBox 6">
            <a:extLst>
              <a:ext uri="{FF2B5EF4-FFF2-40B4-BE49-F238E27FC236}">
                <a16:creationId xmlns:a16="http://schemas.microsoft.com/office/drawing/2014/main" id="{AF97A067-CFAC-C518-EC41-7795DE5D8C6D}"/>
              </a:ext>
            </a:extLst>
          </p:cNvPr>
          <p:cNvSpPr txBox="1"/>
          <p:nvPr/>
        </p:nvSpPr>
        <p:spPr>
          <a:xfrm>
            <a:off x="7672039" y="3312499"/>
            <a:ext cx="4014050" cy="2862322"/>
          </a:xfrm>
          <a:prstGeom prst="rect">
            <a:avLst/>
          </a:prstGeom>
          <a:solidFill>
            <a:schemeClr val="tx2"/>
          </a:solidFill>
          <a:ln>
            <a:solidFill>
              <a:schemeClr val="accent1"/>
            </a:solidFill>
          </a:ln>
        </p:spPr>
        <p:txBody>
          <a:bodyPr wrap="square">
            <a:spAutoFit/>
          </a:bodyPr>
          <a:lstStyle/>
          <a:p>
            <a:pPr marL="285750" indent="-285750" algn="l" rtl="0" fontAlgn="base">
              <a:buFont typeface="Arial" panose="020B0604020202020204" pitchFamily="34" charset="0"/>
              <a:buChar char="•"/>
            </a:pPr>
            <a:r>
              <a:rPr lang="en-US" sz="1800" b="1" dirty="0">
                <a:solidFill>
                  <a:schemeClr val="bg1">
                    <a:lumMod val="95000"/>
                  </a:schemeClr>
                </a:solidFill>
              </a:rPr>
              <a:t>NIST</a:t>
            </a:r>
            <a:r>
              <a:rPr lang="en-US" sz="1800" dirty="0">
                <a:solidFill>
                  <a:schemeClr val="bg1">
                    <a:lumMod val="95000"/>
                  </a:schemeClr>
                </a:solidFill>
              </a:rPr>
              <a:t> defines the details for CUI cybersecurity hygiene.</a:t>
            </a:r>
          </a:p>
          <a:p>
            <a:pPr marL="285750" indent="-285750" algn="l" rtl="0" fontAlgn="base">
              <a:buFont typeface="Arial" panose="020B0604020202020204" pitchFamily="34" charset="0"/>
              <a:buChar char="•"/>
            </a:pPr>
            <a:r>
              <a:rPr lang="en-US" sz="1800" b="1" dirty="0">
                <a:solidFill>
                  <a:schemeClr val="bg1">
                    <a:lumMod val="95000"/>
                  </a:schemeClr>
                </a:solidFill>
              </a:rPr>
              <a:t>DoD CIO </a:t>
            </a:r>
            <a:r>
              <a:rPr lang="en-US" sz="1800" dirty="0">
                <a:solidFill>
                  <a:schemeClr val="bg1">
                    <a:lumMod val="95000"/>
                  </a:schemeClr>
                </a:solidFill>
              </a:rPr>
              <a:t>defines the CMMC program to implement the NIST details.</a:t>
            </a:r>
          </a:p>
          <a:p>
            <a:pPr marL="285750" indent="-285750" algn="l" rtl="0" fontAlgn="base">
              <a:buFont typeface="Arial" panose="020B0604020202020204" pitchFamily="34" charset="0"/>
              <a:buChar char="•"/>
            </a:pPr>
            <a:r>
              <a:rPr lang="en-US" b="1" i="0" dirty="0">
                <a:solidFill>
                  <a:schemeClr val="bg1">
                    <a:lumMod val="95000"/>
                  </a:schemeClr>
                </a:solidFill>
                <a:effectLst/>
              </a:rPr>
              <a:t>OUSD A&amp;S</a:t>
            </a:r>
            <a:r>
              <a:rPr lang="en-US" i="0" dirty="0">
                <a:solidFill>
                  <a:schemeClr val="bg1">
                    <a:lumMod val="95000"/>
                  </a:schemeClr>
                </a:solidFill>
                <a:effectLst/>
              </a:rPr>
              <a:t> defines the requirement to comply with the CMMC program</a:t>
            </a:r>
            <a:r>
              <a:rPr lang="en-US" dirty="0">
                <a:solidFill>
                  <a:schemeClr val="bg1">
                    <a:lumMod val="95000"/>
                  </a:schemeClr>
                </a:solidFill>
              </a:rPr>
              <a:t>.</a:t>
            </a:r>
          </a:p>
          <a:p>
            <a:pPr marL="285750" indent="-285750" algn="l" rtl="0" fontAlgn="base">
              <a:buFont typeface="Arial" panose="020B0604020202020204" pitchFamily="34" charset="0"/>
              <a:buChar char="•"/>
            </a:pPr>
            <a:r>
              <a:rPr lang="en-US" sz="1800" b="1" i="0" dirty="0">
                <a:solidFill>
                  <a:schemeClr val="bg1">
                    <a:lumMod val="95000"/>
                  </a:schemeClr>
                </a:solidFill>
                <a:effectLst/>
              </a:rPr>
              <a:t>Cyber</a:t>
            </a:r>
            <a:r>
              <a:rPr lang="en-US" b="1" dirty="0">
                <a:solidFill>
                  <a:schemeClr val="bg1">
                    <a:lumMod val="95000"/>
                  </a:schemeClr>
                </a:solidFill>
              </a:rPr>
              <a:t> AB </a:t>
            </a:r>
            <a:r>
              <a:rPr lang="en-US" dirty="0">
                <a:solidFill>
                  <a:schemeClr val="bg1">
                    <a:lumMod val="95000"/>
                  </a:schemeClr>
                </a:solidFill>
              </a:rPr>
              <a:t>defines who is qualified to certify CMMC program compliance.</a:t>
            </a:r>
          </a:p>
          <a:p>
            <a:pPr marL="285750" indent="-285750" algn="l" rtl="0" fontAlgn="base">
              <a:buFont typeface="Arial" panose="020B0604020202020204" pitchFamily="34" charset="0"/>
              <a:buChar char="•"/>
            </a:pPr>
            <a:r>
              <a:rPr lang="en-US" b="1" dirty="0">
                <a:solidFill>
                  <a:schemeClr val="bg1">
                    <a:lumMod val="95000"/>
                  </a:schemeClr>
                </a:solidFill>
              </a:rPr>
              <a:t>You</a:t>
            </a:r>
            <a:r>
              <a:rPr lang="en-US" dirty="0">
                <a:solidFill>
                  <a:schemeClr val="bg1">
                    <a:lumMod val="95000"/>
                  </a:schemeClr>
                </a:solidFill>
              </a:rPr>
              <a:t> achieve CMMC certification and win work with DoD !</a:t>
            </a:r>
          </a:p>
        </p:txBody>
      </p:sp>
    </p:spTree>
    <p:extLst>
      <p:ext uri="{BB962C8B-B14F-4D97-AF65-F5344CB8AC3E}">
        <p14:creationId xmlns:p14="http://schemas.microsoft.com/office/powerpoint/2010/main" val="1862146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16D1B5-4A38-34F4-0441-223961E5D6FB}"/>
              </a:ext>
            </a:extLst>
          </p:cNvPr>
          <p:cNvSpPr>
            <a:spLocks noGrp="1"/>
          </p:cNvSpPr>
          <p:nvPr>
            <p:ph sz="half" idx="2"/>
          </p:nvPr>
        </p:nvSpPr>
        <p:spPr>
          <a:xfrm>
            <a:off x="4549698" y="1482075"/>
            <a:ext cx="7480292" cy="4749295"/>
          </a:xfrm>
        </p:spPr>
        <p:txBody>
          <a:bodyPr>
            <a:normAutofit/>
          </a:bodyPr>
          <a:lstStyle/>
          <a:p>
            <a:pPr>
              <a:buFont typeface="Wingdings" panose="05000000000000000000" pitchFamily="2" charset="2"/>
              <a:buChar char="§"/>
            </a:pPr>
            <a:r>
              <a:rPr lang="en-US" sz="2400" dirty="0"/>
              <a:t>The DIB is a popular attack vector to get at the DoD.</a:t>
            </a:r>
          </a:p>
          <a:p>
            <a:pPr>
              <a:buFont typeface="Wingdings" panose="05000000000000000000" pitchFamily="2" charset="2"/>
              <a:buChar char="§"/>
            </a:pPr>
            <a:r>
              <a:rPr lang="en-US" sz="2400" dirty="0"/>
              <a:t>Intellectual Property theft damages U.S. economy and erodes U.S. competitive advantage.</a:t>
            </a:r>
          </a:p>
          <a:p>
            <a:pPr>
              <a:buFont typeface="Wingdings" panose="05000000000000000000" pitchFamily="2" charset="2"/>
              <a:buChar char="§"/>
            </a:pPr>
            <a:r>
              <a:rPr lang="en-US" sz="2400" dirty="0"/>
              <a:t>Continues increased cybersecurity hardening trends following RMF, NIST SP 800-171, and DFARS 252.204-712.</a:t>
            </a:r>
          </a:p>
          <a:p>
            <a:pPr>
              <a:buFont typeface="Wingdings" panose="05000000000000000000" pitchFamily="2" charset="2"/>
              <a:buChar char="§"/>
            </a:pPr>
            <a:r>
              <a:rPr lang="en-US" sz="2400" dirty="0"/>
              <a:t>Streamlines and standardizes cybersecurity practices across the DIB to create a common baseline.</a:t>
            </a:r>
          </a:p>
          <a:p>
            <a:pPr>
              <a:buFont typeface="Wingdings" panose="05000000000000000000" pitchFamily="2" charset="2"/>
              <a:buChar char="§"/>
            </a:pPr>
            <a:r>
              <a:rPr lang="en-US" sz="2400" dirty="0"/>
              <a:t>Aligns with broader Federal efforts to protect Critical Infrastructure and sensitive Federal data.</a:t>
            </a:r>
          </a:p>
          <a:p>
            <a:pPr>
              <a:buFont typeface="Wingdings" panose="05000000000000000000" pitchFamily="2" charset="2"/>
              <a:buChar char="§"/>
            </a:pPr>
            <a:r>
              <a:rPr lang="en-US" sz="2400" dirty="0"/>
              <a:t>Reduces DoD cybersecurity risk for complex supply chains and vendor relationships.</a:t>
            </a:r>
          </a:p>
        </p:txBody>
      </p:sp>
      <p:sp>
        <p:nvSpPr>
          <p:cNvPr id="2" name="Title 1">
            <a:extLst>
              <a:ext uri="{FF2B5EF4-FFF2-40B4-BE49-F238E27FC236}">
                <a16:creationId xmlns:a16="http://schemas.microsoft.com/office/drawing/2014/main" id="{8E50355E-9897-1D03-6704-D3E3FD97B215}"/>
              </a:ext>
            </a:extLst>
          </p:cNvPr>
          <p:cNvSpPr>
            <a:spLocks noGrp="1"/>
          </p:cNvSpPr>
          <p:nvPr>
            <p:ph type="title"/>
          </p:nvPr>
        </p:nvSpPr>
        <p:spPr>
          <a:xfrm>
            <a:off x="838200" y="715840"/>
            <a:ext cx="10515600" cy="677025"/>
          </a:xfrm>
        </p:spPr>
        <p:txBody>
          <a:bodyPr>
            <a:normAutofit fontScale="90000"/>
          </a:bodyPr>
          <a:lstStyle/>
          <a:p>
            <a:r>
              <a:rPr lang="en-US" dirty="0"/>
              <a:t>Why CMMC? Why Now?</a:t>
            </a:r>
          </a:p>
        </p:txBody>
      </p:sp>
      <p:pic>
        <p:nvPicPr>
          <p:cNvPr id="10" name="Picture 9" descr="Silhouette of a spirit level">
            <a:extLst>
              <a:ext uri="{FF2B5EF4-FFF2-40B4-BE49-F238E27FC236}">
                <a16:creationId xmlns:a16="http://schemas.microsoft.com/office/drawing/2014/main" id="{AF0BB959-5CB2-AE9B-43B4-3A0513AEAE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876" y="2042946"/>
            <a:ext cx="4158160" cy="2772107"/>
          </a:xfrm>
          <a:prstGeom prst="rect">
            <a:avLst/>
          </a:prstGeom>
        </p:spPr>
      </p:pic>
    </p:spTree>
    <p:extLst>
      <p:ext uri="{BB962C8B-B14F-4D97-AF65-F5344CB8AC3E}">
        <p14:creationId xmlns:p14="http://schemas.microsoft.com/office/powerpoint/2010/main" val="3495814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22908-A98E-C9A7-BDD9-A64F639EAE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620A835-AA47-B965-E404-BA54C45BD5D8}"/>
              </a:ext>
            </a:extLst>
          </p:cNvPr>
          <p:cNvSpPr txBox="1"/>
          <p:nvPr/>
        </p:nvSpPr>
        <p:spPr>
          <a:xfrm>
            <a:off x="276446" y="354303"/>
            <a:ext cx="6018028" cy="1200329"/>
          </a:xfrm>
          <a:prstGeom prst="rect">
            <a:avLst/>
          </a:prstGeom>
          <a:noFill/>
        </p:spPr>
        <p:txBody>
          <a:bodyPr wrap="square" lIns="91440" tIns="45720" rIns="91440" bIns="45720" rtlCol="0" anchor="t">
            <a:spAutoFit/>
          </a:bodyPr>
          <a:lstStyle/>
          <a:p>
            <a:r>
              <a:rPr lang="en-US" sz="3600" b="1" dirty="0">
                <a:solidFill>
                  <a:schemeClr val="accent1"/>
                </a:solidFill>
                <a:cs typeface="Calibri"/>
              </a:rPr>
              <a:t>CMMC applies to you if you…</a:t>
            </a:r>
          </a:p>
          <a:p>
            <a:endParaRPr lang="en-US" sz="3600" b="1" dirty="0">
              <a:solidFill>
                <a:schemeClr val="accent1"/>
              </a:solidFill>
              <a:cs typeface="Calibri"/>
            </a:endParaRPr>
          </a:p>
        </p:txBody>
      </p:sp>
      <p:cxnSp>
        <p:nvCxnSpPr>
          <p:cNvPr id="5" name="Straight Connector 4">
            <a:extLst>
              <a:ext uri="{FF2B5EF4-FFF2-40B4-BE49-F238E27FC236}">
                <a16:creationId xmlns:a16="http://schemas.microsoft.com/office/drawing/2014/main" id="{3FCCFA73-112F-111C-E304-E8FE5CDB5D02}"/>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6E4FF89-C84F-3ABB-F6DB-5C29E82DB1B6}"/>
              </a:ext>
            </a:extLst>
          </p:cNvPr>
          <p:cNvSpPr txBox="1"/>
          <p:nvPr/>
        </p:nvSpPr>
        <p:spPr>
          <a:xfrm>
            <a:off x="827822" y="1346318"/>
            <a:ext cx="10960100" cy="4031873"/>
          </a:xfrm>
          <a:prstGeom prst="rect">
            <a:avLst/>
          </a:prstGeom>
          <a:noFill/>
        </p:spPr>
        <p:txBody>
          <a:bodyPr wrap="square">
            <a:spAutoFit/>
          </a:bodyPr>
          <a:lstStyle/>
          <a:p>
            <a:pPr algn="l" rtl="0" fontAlgn="base">
              <a:spcBef>
                <a:spcPts val="1200"/>
              </a:spcBef>
            </a:pPr>
            <a:r>
              <a:rPr lang="en-US" sz="2400" b="0" i="0" dirty="0">
                <a:solidFill>
                  <a:schemeClr val="bg1">
                    <a:lumMod val="95000"/>
                  </a:schemeClr>
                </a:solidFill>
                <a:effectLst/>
              </a:rPr>
              <a:t>Process, store, or transmit information that meets the definition of FCI or CUI on contractor information systems as part of an awarded prime or subcontract. </a:t>
            </a:r>
          </a:p>
          <a:p>
            <a:pPr algn="l" rtl="0" fontAlgn="base">
              <a:spcBef>
                <a:spcPts val="1200"/>
              </a:spcBef>
            </a:pPr>
            <a:r>
              <a:rPr lang="en-US" sz="2400" dirty="0">
                <a:solidFill>
                  <a:schemeClr val="bg1">
                    <a:lumMod val="95000"/>
                  </a:schemeClr>
                </a:solidFill>
              </a:rPr>
              <a:t>	</a:t>
            </a:r>
            <a:r>
              <a:rPr lang="en-US" sz="2400" b="0" i="0" dirty="0">
                <a:solidFill>
                  <a:srgbClr val="34A8A9"/>
                </a:solidFill>
                <a:effectLst/>
              </a:rPr>
              <a:t>This is true regardless of the size or purpose of your company.</a:t>
            </a:r>
          </a:p>
          <a:p>
            <a:pPr algn="l" rtl="0" fontAlgn="base">
              <a:spcBef>
                <a:spcPts val="1200"/>
              </a:spcBef>
            </a:pPr>
            <a:r>
              <a:rPr lang="en-US" sz="2400" b="0" i="0" dirty="0">
                <a:solidFill>
                  <a:schemeClr val="bg1">
                    <a:lumMod val="95000"/>
                  </a:schemeClr>
                </a:solidFill>
                <a:effectLst/>
              </a:rPr>
              <a:t>CMMC will not apply if y</a:t>
            </a:r>
            <a:r>
              <a:rPr lang="en-US" sz="2400" dirty="0">
                <a:solidFill>
                  <a:schemeClr val="bg1">
                    <a:lumMod val="95000"/>
                  </a:schemeClr>
                </a:solidFill>
              </a:rPr>
              <a:t>our company provides services to operate and maintain government-owned networks.</a:t>
            </a:r>
          </a:p>
          <a:p>
            <a:pPr algn="l" rtl="0" fontAlgn="base">
              <a:spcBef>
                <a:spcPts val="1200"/>
              </a:spcBef>
            </a:pPr>
            <a:r>
              <a:rPr lang="en-US" sz="2400" b="0" i="0" dirty="0">
                <a:solidFill>
                  <a:schemeClr val="bg1">
                    <a:lumMod val="95000"/>
                  </a:schemeClr>
                </a:solidFill>
                <a:effectLst/>
              </a:rPr>
              <a:t>Contracts or orders that are exclusively for commercial off-the-shelf (COTS) items or are valued at or below the micro-purchase threshold do not require CMMC.</a:t>
            </a:r>
            <a:r>
              <a:rPr lang="en-US" sz="2400" dirty="0">
                <a:solidFill>
                  <a:schemeClr val="bg1">
                    <a:lumMod val="95000"/>
                  </a:schemeClr>
                </a:solidFill>
              </a:rPr>
              <a:t> </a:t>
            </a:r>
          </a:p>
          <a:p>
            <a:pPr algn="ctr" rtl="0" fontAlgn="base">
              <a:spcBef>
                <a:spcPts val="1200"/>
              </a:spcBef>
            </a:pPr>
            <a:r>
              <a:rPr lang="en-US" sz="2400" dirty="0">
                <a:solidFill>
                  <a:srgbClr val="34A8A9"/>
                </a:solidFill>
              </a:rPr>
              <a:t>*** If your company processes FCI on your company network as a function of selling COTS, then CMMC Level 1 DOES apply ***</a:t>
            </a:r>
          </a:p>
        </p:txBody>
      </p:sp>
      <p:sp>
        <p:nvSpPr>
          <p:cNvPr id="3" name="Arrow: Right 2">
            <a:extLst>
              <a:ext uri="{FF2B5EF4-FFF2-40B4-BE49-F238E27FC236}">
                <a16:creationId xmlns:a16="http://schemas.microsoft.com/office/drawing/2014/main" id="{411F36FE-0CA4-7379-929E-68D3566F5BDC}"/>
              </a:ext>
            </a:extLst>
          </p:cNvPr>
          <p:cNvSpPr/>
          <p:nvPr/>
        </p:nvSpPr>
        <p:spPr>
          <a:xfrm>
            <a:off x="423502" y="1481917"/>
            <a:ext cx="298450" cy="215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8AAFC2F9-FD42-1CDD-B997-4B7CC4CB729D}"/>
              </a:ext>
            </a:extLst>
          </p:cNvPr>
          <p:cNvSpPr/>
          <p:nvPr/>
        </p:nvSpPr>
        <p:spPr>
          <a:xfrm>
            <a:off x="415172" y="2877285"/>
            <a:ext cx="304800" cy="215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AF8EA24-9E0E-355F-025C-B1D38F75AD2E}"/>
              </a:ext>
            </a:extLst>
          </p:cNvPr>
          <p:cNvSpPr/>
          <p:nvPr/>
        </p:nvSpPr>
        <p:spPr>
          <a:xfrm>
            <a:off x="423502" y="3752264"/>
            <a:ext cx="298450" cy="215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55C259C-979A-4228-9D77-412ED0E1DB0B}"/>
              </a:ext>
            </a:extLst>
          </p:cNvPr>
          <p:cNvSpPr txBox="1"/>
          <p:nvPr/>
        </p:nvSpPr>
        <p:spPr>
          <a:xfrm>
            <a:off x="3892780" y="5908540"/>
            <a:ext cx="4803387" cy="461665"/>
          </a:xfrm>
          <a:prstGeom prst="rect">
            <a:avLst/>
          </a:prstGeom>
          <a:noFill/>
        </p:spPr>
        <p:txBody>
          <a:bodyPr wrap="square">
            <a:spAutoFit/>
          </a:bodyPr>
          <a:lstStyle/>
          <a:p>
            <a:pPr algn="l" rtl="0" fontAlgn="base">
              <a:spcBef>
                <a:spcPts val="1200"/>
              </a:spcBef>
            </a:pPr>
            <a:r>
              <a:rPr lang="en-US" sz="2400" dirty="0">
                <a:solidFill>
                  <a:schemeClr val="bg1">
                    <a:lumMod val="95000"/>
                  </a:schemeClr>
                </a:solidFill>
              </a:rPr>
              <a:t>When in doubt, check your contract!</a:t>
            </a:r>
            <a:endParaRPr lang="en-US" sz="2400" b="0" i="0" dirty="0">
              <a:solidFill>
                <a:srgbClr val="34A8A9"/>
              </a:solidFill>
              <a:effectLst/>
            </a:endParaRPr>
          </a:p>
        </p:txBody>
      </p:sp>
    </p:spTree>
    <p:extLst>
      <p:ext uri="{BB962C8B-B14F-4D97-AF65-F5344CB8AC3E}">
        <p14:creationId xmlns:p14="http://schemas.microsoft.com/office/powerpoint/2010/main" val="2077470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22908-A98E-C9A7-BDD9-A64F639EAE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620A835-AA47-B965-E404-BA54C45BD5D8}"/>
              </a:ext>
            </a:extLst>
          </p:cNvPr>
          <p:cNvSpPr txBox="1"/>
          <p:nvPr/>
        </p:nvSpPr>
        <p:spPr>
          <a:xfrm>
            <a:off x="276446" y="354303"/>
            <a:ext cx="9291300" cy="1200329"/>
          </a:xfrm>
          <a:prstGeom prst="rect">
            <a:avLst/>
          </a:prstGeom>
          <a:noFill/>
        </p:spPr>
        <p:txBody>
          <a:bodyPr wrap="square" lIns="91440" tIns="45720" rIns="91440" bIns="45720" rtlCol="0" anchor="t">
            <a:spAutoFit/>
          </a:bodyPr>
          <a:lstStyle/>
          <a:p>
            <a:r>
              <a:rPr lang="en-US" sz="3600" b="1" dirty="0">
                <a:solidFill>
                  <a:schemeClr val="accent1"/>
                </a:solidFill>
                <a:cs typeface="Calibri"/>
              </a:rPr>
              <a:t>A Quick Look at Relevant Contract Language</a:t>
            </a:r>
          </a:p>
          <a:p>
            <a:endParaRPr lang="en-US" sz="3600" b="1" dirty="0">
              <a:solidFill>
                <a:schemeClr val="accent1"/>
              </a:solidFill>
              <a:cs typeface="Calibri"/>
            </a:endParaRPr>
          </a:p>
        </p:txBody>
      </p:sp>
      <p:cxnSp>
        <p:nvCxnSpPr>
          <p:cNvPr id="5" name="Straight Connector 4">
            <a:extLst>
              <a:ext uri="{FF2B5EF4-FFF2-40B4-BE49-F238E27FC236}">
                <a16:creationId xmlns:a16="http://schemas.microsoft.com/office/drawing/2014/main" id="{3FCCFA73-112F-111C-E304-E8FE5CDB5D02}"/>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6E4FF89-C84F-3ABB-F6DB-5C29E82DB1B6}"/>
              </a:ext>
            </a:extLst>
          </p:cNvPr>
          <p:cNvSpPr txBox="1"/>
          <p:nvPr/>
        </p:nvSpPr>
        <p:spPr>
          <a:xfrm>
            <a:off x="1068127" y="1705451"/>
            <a:ext cx="4008840" cy="3447098"/>
          </a:xfrm>
          <a:prstGeom prst="rect">
            <a:avLst/>
          </a:prstGeom>
          <a:noFill/>
        </p:spPr>
        <p:txBody>
          <a:bodyPr wrap="square">
            <a:spAutoFit/>
          </a:bodyPr>
          <a:lstStyle/>
          <a:p>
            <a:pPr algn="l" rtl="0" fontAlgn="base">
              <a:spcBef>
                <a:spcPts val="1200"/>
              </a:spcBef>
            </a:pPr>
            <a:r>
              <a:rPr lang="en-US" sz="2400" b="0" i="0" dirty="0">
                <a:solidFill>
                  <a:schemeClr val="bg1">
                    <a:lumMod val="95000"/>
                  </a:schemeClr>
                </a:solidFill>
                <a:effectLst/>
              </a:rPr>
              <a:t>FAR 52.204-21</a:t>
            </a:r>
          </a:p>
          <a:p>
            <a:pPr algn="l" rtl="0" fontAlgn="base">
              <a:spcBef>
                <a:spcPts val="1200"/>
              </a:spcBef>
            </a:pPr>
            <a:r>
              <a:rPr lang="en-US" sz="2400" b="0" i="0" dirty="0">
                <a:solidFill>
                  <a:schemeClr val="bg1">
                    <a:lumMod val="95000"/>
                  </a:schemeClr>
                </a:solidFill>
                <a:effectLst/>
              </a:rPr>
              <a:t>DFARS 252.204-7012</a:t>
            </a:r>
          </a:p>
          <a:p>
            <a:pPr algn="l" rtl="0" fontAlgn="base">
              <a:spcBef>
                <a:spcPts val="1200"/>
              </a:spcBef>
            </a:pPr>
            <a:r>
              <a:rPr lang="en-US" sz="2400" b="0" i="0" dirty="0">
                <a:solidFill>
                  <a:schemeClr val="bg1">
                    <a:lumMod val="95000"/>
                  </a:schemeClr>
                </a:solidFill>
                <a:effectLst/>
              </a:rPr>
              <a:t>DFARS 252.204-7019</a:t>
            </a:r>
          </a:p>
          <a:p>
            <a:pPr algn="l" rtl="0" fontAlgn="base">
              <a:spcBef>
                <a:spcPts val="1200"/>
              </a:spcBef>
            </a:pPr>
            <a:r>
              <a:rPr lang="en-US" sz="2400" b="0" i="0" dirty="0">
                <a:solidFill>
                  <a:srgbClr val="FF0000"/>
                </a:solidFill>
                <a:effectLst/>
              </a:rPr>
              <a:t>DFARS 252.204-7021</a:t>
            </a:r>
          </a:p>
          <a:p>
            <a:pPr algn="l" rtl="0" fontAlgn="base">
              <a:spcBef>
                <a:spcPts val="1200"/>
              </a:spcBef>
            </a:pPr>
            <a:r>
              <a:rPr lang="en-US" sz="2400" dirty="0">
                <a:solidFill>
                  <a:srgbClr val="FF0000"/>
                </a:solidFill>
              </a:rPr>
              <a:t>CFR 32 National Defense</a:t>
            </a:r>
          </a:p>
          <a:p>
            <a:pPr algn="l" rtl="0" fontAlgn="base">
              <a:spcBef>
                <a:spcPts val="1200"/>
              </a:spcBef>
            </a:pPr>
            <a:r>
              <a:rPr lang="en-US" sz="2400" b="0" i="0" dirty="0">
                <a:solidFill>
                  <a:srgbClr val="FF0000"/>
                </a:solidFill>
                <a:effectLst/>
              </a:rPr>
              <a:t>CFR 48 Federal Acquisition Regulations System</a:t>
            </a:r>
            <a:endParaRPr lang="en-US" sz="2400" b="0" i="0" dirty="0">
              <a:solidFill>
                <a:schemeClr val="bg1">
                  <a:lumMod val="95000"/>
                </a:schemeClr>
              </a:solidFill>
              <a:effectLst/>
              <a:latin typeface="+mj-lt"/>
            </a:endParaRPr>
          </a:p>
        </p:txBody>
      </p:sp>
      <p:pic>
        <p:nvPicPr>
          <p:cNvPr id="10" name="Picture 9" descr="People filling documents">
            <a:extLst>
              <a:ext uri="{FF2B5EF4-FFF2-40B4-BE49-F238E27FC236}">
                <a16:creationId xmlns:a16="http://schemas.microsoft.com/office/drawing/2014/main" id="{B0AB6E6A-98D6-0D19-59C8-C7574A4AAA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4459" y="1378942"/>
            <a:ext cx="6421095" cy="4278535"/>
          </a:xfrm>
          <a:prstGeom prst="rect">
            <a:avLst/>
          </a:prstGeom>
        </p:spPr>
      </p:pic>
    </p:spTree>
    <p:extLst>
      <p:ext uri="{BB962C8B-B14F-4D97-AF65-F5344CB8AC3E}">
        <p14:creationId xmlns:p14="http://schemas.microsoft.com/office/powerpoint/2010/main" val="2314658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CD86A-FF4D-F381-B03A-271B884AB01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2B41750-4664-5B3C-87E9-3E73A93D9661}"/>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FAR 52.204-21</a:t>
            </a:r>
          </a:p>
        </p:txBody>
      </p:sp>
      <p:cxnSp>
        <p:nvCxnSpPr>
          <p:cNvPr id="5" name="Straight Connector 4">
            <a:extLst>
              <a:ext uri="{FF2B5EF4-FFF2-40B4-BE49-F238E27FC236}">
                <a16:creationId xmlns:a16="http://schemas.microsoft.com/office/drawing/2014/main" id="{C70BD276-DB91-A7EC-1C73-3D31FC8FDFC2}"/>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16F9CC6-5CDD-EDC7-1BB2-B909258AB7E3}"/>
              </a:ext>
            </a:extLst>
          </p:cNvPr>
          <p:cNvSpPr txBox="1"/>
          <p:nvPr/>
        </p:nvSpPr>
        <p:spPr>
          <a:xfrm>
            <a:off x="390294" y="887135"/>
            <a:ext cx="11525260" cy="5170646"/>
          </a:xfrm>
          <a:prstGeom prst="rect">
            <a:avLst/>
          </a:prstGeom>
          <a:noFill/>
        </p:spPr>
        <p:txBody>
          <a:bodyPr wrap="square">
            <a:spAutoFit/>
          </a:bodyPr>
          <a:lstStyle/>
          <a:p>
            <a:pPr algn="l" rtl="0" fontAlgn="base">
              <a:spcBef>
                <a:spcPts val="1200"/>
              </a:spcBef>
            </a:pPr>
            <a:r>
              <a:rPr lang="en-US" sz="1600" b="1" i="0" u="none" strike="noStrike" dirty="0">
                <a:solidFill>
                  <a:schemeClr val="bg1">
                    <a:lumMod val="95000"/>
                  </a:schemeClr>
                </a:solidFill>
                <a:effectLst/>
              </a:rPr>
              <a:t>Basic Safeguarding of Covered Contractor Information Systems.</a:t>
            </a:r>
          </a:p>
          <a:p>
            <a:pPr algn="l" rtl="0" fontAlgn="base">
              <a:spcBef>
                <a:spcPts val="1200"/>
              </a:spcBef>
            </a:pPr>
            <a:r>
              <a:rPr lang="en-US" sz="1600" b="0" i="0" dirty="0">
                <a:solidFill>
                  <a:schemeClr val="bg1">
                    <a:lumMod val="95000"/>
                  </a:schemeClr>
                </a:solidFill>
                <a:effectLst/>
              </a:rPr>
              <a:t>(1) The Contractor shall apply the following basic safeguarding requirements and procedures to protect covered contractor information systems. Requirements and procedures for basic safeguarding of covered contractor information systems shall include, at a minimum, the following security controls:</a:t>
            </a:r>
          </a:p>
          <a:p>
            <a:pPr algn="l" rtl="0" fontAlgn="base">
              <a:spcBef>
                <a:spcPts val="1200"/>
              </a:spcBef>
            </a:pPr>
            <a:r>
              <a:rPr lang="en-US" sz="1600" b="0" i="0" dirty="0">
                <a:solidFill>
                  <a:schemeClr val="bg1">
                    <a:lumMod val="95000"/>
                  </a:schemeClr>
                </a:solidFill>
                <a:effectLst/>
              </a:rPr>
              <a:t>(i) Limit information system access to authorized users, processes acting on behalf of authorized users, or devices (including other information systems).</a:t>
            </a:r>
          </a:p>
          <a:p>
            <a:pPr algn="l" rtl="0" fontAlgn="base">
              <a:spcBef>
                <a:spcPts val="1200"/>
              </a:spcBef>
            </a:pPr>
            <a:r>
              <a:rPr lang="en-US" sz="1600" b="0" i="0" dirty="0">
                <a:solidFill>
                  <a:schemeClr val="bg1">
                    <a:lumMod val="95000"/>
                  </a:schemeClr>
                </a:solidFill>
                <a:effectLst/>
              </a:rPr>
              <a:t>(ii) Limit information system access to the types of transactions and functions that authorized users are permitted to execute.</a:t>
            </a:r>
          </a:p>
          <a:p>
            <a:pPr algn="l" rtl="0" fontAlgn="base">
              <a:spcBef>
                <a:spcPts val="1200"/>
              </a:spcBef>
            </a:pPr>
            <a:r>
              <a:rPr lang="en-US" sz="1600" b="0" i="0" dirty="0">
                <a:solidFill>
                  <a:schemeClr val="bg1">
                    <a:lumMod val="95000"/>
                  </a:schemeClr>
                </a:solidFill>
                <a:effectLst/>
              </a:rPr>
              <a:t>(x) Monitor, control, and protect organizational communications (i.e., information transmitted or received by organizational information systems) at the external boundaries and key internal boundaries of the information systems.</a:t>
            </a:r>
          </a:p>
          <a:p>
            <a:pPr algn="l" rtl="0" fontAlgn="base">
              <a:spcBef>
                <a:spcPts val="1200"/>
              </a:spcBef>
            </a:pPr>
            <a:r>
              <a:rPr lang="en-US" sz="1600" b="0" i="0" dirty="0">
                <a:solidFill>
                  <a:schemeClr val="bg1">
                    <a:lumMod val="95000"/>
                  </a:schemeClr>
                </a:solidFill>
                <a:effectLst/>
              </a:rPr>
              <a:t>(xi) Implement subnetworks for publicly accessible system components that are physically or logically separated from internal networks.</a:t>
            </a:r>
          </a:p>
          <a:p>
            <a:pPr algn="l" rtl="0" fontAlgn="base">
              <a:spcBef>
                <a:spcPts val="1200"/>
              </a:spcBef>
            </a:pPr>
            <a:r>
              <a:rPr lang="en-US" sz="1600" b="0" i="0" dirty="0">
                <a:solidFill>
                  <a:schemeClr val="bg1">
                    <a:lumMod val="95000"/>
                  </a:schemeClr>
                </a:solidFill>
                <a:effectLst/>
              </a:rPr>
              <a:t>(xii) Identify, report, and correct information and information system flaws in a timely manner.</a:t>
            </a:r>
          </a:p>
          <a:p>
            <a:pPr algn="l" rtl="0" fontAlgn="base">
              <a:spcBef>
                <a:spcPts val="1200"/>
              </a:spcBef>
            </a:pPr>
            <a:r>
              <a:rPr lang="en-US" sz="1600" b="0" i="0" dirty="0">
                <a:solidFill>
                  <a:schemeClr val="bg1">
                    <a:lumMod val="95000"/>
                  </a:schemeClr>
                </a:solidFill>
                <a:effectLst/>
              </a:rPr>
              <a:t>(xiii) Provide protection from malicious code at appropriate locations within organizational information systems.</a:t>
            </a:r>
          </a:p>
          <a:p>
            <a:pPr algn="l" rtl="0" fontAlgn="base">
              <a:spcBef>
                <a:spcPts val="1200"/>
              </a:spcBef>
            </a:pPr>
            <a:r>
              <a:rPr lang="en-US" sz="1600" b="0" i="0" dirty="0">
                <a:solidFill>
                  <a:schemeClr val="bg1">
                    <a:lumMod val="95000"/>
                  </a:schemeClr>
                </a:solidFill>
                <a:effectLst/>
              </a:rPr>
              <a:t>(xiv) Update malicious code protection mechanisms when new releases are available.</a:t>
            </a:r>
          </a:p>
          <a:p>
            <a:pPr algn="l" rtl="0" fontAlgn="base">
              <a:spcBef>
                <a:spcPts val="1200"/>
              </a:spcBef>
            </a:pPr>
            <a:r>
              <a:rPr lang="en-US" sz="1600" b="0" i="0" dirty="0">
                <a:solidFill>
                  <a:schemeClr val="bg1">
                    <a:lumMod val="95000"/>
                  </a:schemeClr>
                </a:solidFill>
                <a:effectLst/>
              </a:rPr>
              <a:t>(xv) Perform periodic scans of the information system and real-time scans of files from external sources as files are downloaded, opened, or executed.</a:t>
            </a:r>
          </a:p>
        </p:txBody>
      </p:sp>
      <p:sp>
        <p:nvSpPr>
          <p:cNvPr id="6" name="TextBox 5">
            <a:extLst>
              <a:ext uri="{FF2B5EF4-FFF2-40B4-BE49-F238E27FC236}">
                <a16:creationId xmlns:a16="http://schemas.microsoft.com/office/drawing/2014/main" id="{2DC33192-9E0A-22FB-776D-E4BAD98EFF6D}"/>
              </a:ext>
            </a:extLst>
          </p:cNvPr>
          <p:cNvSpPr txBox="1"/>
          <p:nvPr/>
        </p:nvSpPr>
        <p:spPr>
          <a:xfrm>
            <a:off x="7797490" y="6400129"/>
            <a:ext cx="4272590" cy="369332"/>
          </a:xfrm>
          <a:prstGeom prst="rect">
            <a:avLst/>
          </a:prstGeom>
          <a:noFill/>
        </p:spPr>
        <p:txBody>
          <a:bodyPr wrap="square">
            <a:spAutoFit/>
          </a:bodyPr>
          <a:lstStyle/>
          <a:p>
            <a:pPr algn="l" rtl="0" fontAlgn="base">
              <a:spcBef>
                <a:spcPts val="1200"/>
              </a:spcBef>
            </a:pPr>
            <a:r>
              <a:rPr lang="en-US" sz="1800" b="0" i="0" dirty="0">
                <a:solidFill>
                  <a:schemeClr val="bg1">
                    <a:lumMod val="95000"/>
                  </a:schemeClr>
                </a:solidFill>
                <a:effectLst/>
              </a:rPr>
              <a:t>https://www.acquisition.gov/far/52.204-21</a:t>
            </a:r>
          </a:p>
        </p:txBody>
      </p:sp>
      <p:cxnSp>
        <p:nvCxnSpPr>
          <p:cNvPr id="7" name="Straight Connector 6">
            <a:extLst>
              <a:ext uri="{FF2B5EF4-FFF2-40B4-BE49-F238E27FC236}">
                <a16:creationId xmlns:a16="http://schemas.microsoft.com/office/drawing/2014/main" id="{2A1E7D23-9682-204E-46EA-308A10F0523E}"/>
              </a:ext>
            </a:extLst>
          </p:cNvPr>
          <p:cNvCxnSpPr>
            <a:cxnSpLocks/>
          </p:cNvCxnSpPr>
          <p:nvPr/>
        </p:nvCxnSpPr>
        <p:spPr>
          <a:xfrm>
            <a:off x="163551" y="3171844"/>
            <a:ext cx="4744278"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3024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753239A-FF5D-A741-A273-6E5CB49632AB}"/>
              </a:ext>
            </a:extLst>
          </p:cNvPr>
          <p:cNvSpPr>
            <a:spLocks noGrp="1"/>
          </p:cNvSpPr>
          <p:nvPr>
            <p:ph type="body" idx="1"/>
          </p:nvPr>
        </p:nvSpPr>
        <p:spPr>
          <a:xfrm>
            <a:off x="6183570" y="1404207"/>
            <a:ext cx="5157787" cy="3892810"/>
          </a:xfrm>
        </p:spPr>
        <p:txBody>
          <a:bodyPr>
            <a:normAutofit fontScale="85000" lnSpcReduction="20000"/>
          </a:bodyPr>
          <a:lstStyle/>
          <a:p>
            <a:r>
              <a:rPr lang="en-US" dirty="0"/>
              <a:t>Cyber Florida Point of Contact:</a:t>
            </a:r>
          </a:p>
          <a:p>
            <a:r>
              <a:rPr lang="en-US" b="0" dirty="0"/>
              <a:t>Bryan J. Langley</a:t>
            </a:r>
          </a:p>
          <a:p>
            <a:r>
              <a:rPr lang="en-US" b="0" dirty="0"/>
              <a:t>Lead Program Manager</a:t>
            </a:r>
          </a:p>
          <a:p>
            <a:r>
              <a:rPr lang="en-US" b="0" dirty="0"/>
              <a:t>Critical Infrastructure Protection (CIP) Program </a:t>
            </a:r>
          </a:p>
          <a:p>
            <a:r>
              <a:rPr lang="en-US" b="0" dirty="0"/>
              <a:t>Cyber Florida:  The Florida Center for Cybersecurity </a:t>
            </a:r>
          </a:p>
          <a:p>
            <a:r>
              <a:rPr lang="en-US" dirty="0">
                <a:hlinkClick r:id="rId3"/>
              </a:rPr>
              <a:t>bjlangley@cyberflorida.org</a:t>
            </a:r>
            <a:endParaRPr lang="en-US" dirty="0"/>
          </a:p>
          <a:p>
            <a:endParaRPr lang="en-US" dirty="0"/>
          </a:p>
          <a:p>
            <a:r>
              <a:rPr lang="en-US" dirty="0"/>
              <a:t>Today’s Presenter: </a:t>
            </a:r>
          </a:p>
          <a:p>
            <a:r>
              <a:rPr lang="en-US" b="0" dirty="0"/>
              <a:t>Andy Seely</a:t>
            </a:r>
          </a:p>
          <a:p>
            <a:r>
              <a:rPr lang="en-US" sz="1800" b="0" dirty="0">
                <a:latin typeface="Calibri" panose="020F0502020204030204" pitchFamily="34" charset="0"/>
              </a:rPr>
              <a:t>Cyber Florida Consultant</a:t>
            </a:r>
          </a:p>
          <a:p>
            <a:r>
              <a:rPr lang="en-US" sz="1800" dirty="0">
                <a:hlinkClick r:id="rId4"/>
              </a:rPr>
              <a:t>andy@sonador.com</a:t>
            </a:r>
            <a:endParaRPr lang="en-US" sz="1800" dirty="0"/>
          </a:p>
        </p:txBody>
      </p:sp>
      <p:pic>
        <p:nvPicPr>
          <p:cNvPr id="10" name="Content Placeholder 9" descr="A close-up of a logo&#10;&#10;Description automatically generated">
            <a:extLst>
              <a:ext uri="{FF2B5EF4-FFF2-40B4-BE49-F238E27FC236}">
                <a16:creationId xmlns:a16="http://schemas.microsoft.com/office/drawing/2014/main" id="{AC7B688B-062D-7FFE-E056-216526CA74E5}"/>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42703" y="2341312"/>
            <a:ext cx="5081158" cy="1613268"/>
          </a:xfrm>
        </p:spPr>
      </p:pic>
      <p:sp>
        <p:nvSpPr>
          <p:cNvPr id="2" name="Text Placeholder 5">
            <a:extLst>
              <a:ext uri="{FF2B5EF4-FFF2-40B4-BE49-F238E27FC236}">
                <a16:creationId xmlns:a16="http://schemas.microsoft.com/office/drawing/2014/main" id="{E4DEF651-170A-5278-FD44-9322567CE965}"/>
              </a:ext>
            </a:extLst>
          </p:cNvPr>
          <p:cNvSpPr txBox="1">
            <a:spLocks/>
          </p:cNvSpPr>
          <p:nvPr/>
        </p:nvSpPr>
        <p:spPr>
          <a:xfrm>
            <a:off x="566074" y="3954580"/>
            <a:ext cx="5157787" cy="35301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hlinkClick r:id="rId6"/>
              </a:rPr>
              <a:t>https://www.cyberflorida.org</a:t>
            </a:r>
            <a:r>
              <a:rPr lang="en-US" dirty="0"/>
              <a:t> </a:t>
            </a:r>
          </a:p>
        </p:txBody>
      </p:sp>
    </p:spTree>
    <p:extLst>
      <p:ext uri="{BB962C8B-B14F-4D97-AF65-F5344CB8AC3E}">
        <p14:creationId xmlns:p14="http://schemas.microsoft.com/office/powerpoint/2010/main" val="2877117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8C52A-DC66-C99F-B5D0-A60EA98679B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F339BB4-E13F-D41D-04E5-3ED27373ABEC}"/>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DFARS 252.204-7012</a:t>
            </a:r>
          </a:p>
        </p:txBody>
      </p:sp>
      <p:cxnSp>
        <p:nvCxnSpPr>
          <p:cNvPr id="5" name="Straight Connector 4">
            <a:extLst>
              <a:ext uri="{FF2B5EF4-FFF2-40B4-BE49-F238E27FC236}">
                <a16:creationId xmlns:a16="http://schemas.microsoft.com/office/drawing/2014/main" id="{D3A6B305-B7D8-83C1-E208-EB9D12F1C801}"/>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6C5C7A9-181F-7B3A-195F-6A757CDEB974}"/>
              </a:ext>
            </a:extLst>
          </p:cNvPr>
          <p:cNvSpPr txBox="1"/>
          <p:nvPr/>
        </p:nvSpPr>
        <p:spPr>
          <a:xfrm>
            <a:off x="276446" y="994496"/>
            <a:ext cx="11639108" cy="2462213"/>
          </a:xfrm>
          <a:prstGeom prst="rect">
            <a:avLst/>
          </a:prstGeom>
          <a:noFill/>
        </p:spPr>
        <p:txBody>
          <a:bodyPr wrap="square">
            <a:spAutoFit/>
          </a:bodyPr>
          <a:lstStyle/>
          <a:p>
            <a:pPr algn="l" rtl="0" fontAlgn="base">
              <a:spcBef>
                <a:spcPts val="1200"/>
              </a:spcBef>
            </a:pPr>
            <a:r>
              <a:rPr lang="en-US" i="0" u="none" strike="noStrike" dirty="0">
                <a:solidFill>
                  <a:schemeClr val="bg1">
                    <a:lumMod val="95000"/>
                  </a:schemeClr>
                </a:solidFill>
                <a:effectLst/>
              </a:rPr>
              <a:t>(2) For covered contractor information systems that are not part of an IT service or system operated on behalf of the Government and therefore are not subject to the security requirement specified at paragraph (b)(1) of this clause, the following security requirements apply:</a:t>
            </a:r>
          </a:p>
          <a:p>
            <a:pPr algn="l" rtl="0" fontAlgn="base">
              <a:spcBef>
                <a:spcPts val="1200"/>
              </a:spcBef>
            </a:pPr>
            <a:r>
              <a:rPr lang="en-US" i="0" u="none" strike="noStrike" dirty="0">
                <a:solidFill>
                  <a:schemeClr val="bg1">
                    <a:lumMod val="95000"/>
                  </a:schemeClr>
                </a:solidFill>
                <a:effectLst/>
              </a:rPr>
              <a:t>(i) Except as provided in paragraph (b)(2)(ii) of this clause, the covered contractor information system shall be subject to the security requirements in National Institute of Standards and Technology (NIST) Special Publication (SP) 800-171, “Protecting Controlled Unclassified Information in Nonfederal Information Systems and Organizations” (available via the internet at http://dx.doi.org/10.6028/NIST.SP.800-171) in effect at the time the solicitation is issued or as authorized by the Contracting Officer.</a:t>
            </a:r>
            <a:endParaRPr lang="en-US" dirty="0">
              <a:solidFill>
                <a:schemeClr val="bg1">
                  <a:lumMod val="95000"/>
                </a:schemeClr>
              </a:solidFill>
              <a:latin typeface="+mj-lt"/>
            </a:endParaRPr>
          </a:p>
        </p:txBody>
      </p:sp>
      <p:sp>
        <p:nvSpPr>
          <p:cNvPr id="8" name="TextBox 7">
            <a:extLst>
              <a:ext uri="{FF2B5EF4-FFF2-40B4-BE49-F238E27FC236}">
                <a16:creationId xmlns:a16="http://schemas.microsoft.com/office/drawing/2014/main" id="{6CF14F69-63BD-66F0-3320-C79CEEFE8B90}"/>
              </a:ext>
            </a:extLst>
          </p:cNvPr>
          <p:cNvSpPr txBox="1"/>
          <p:nvPr/>
        </p:nvSpPr>
        <p:spPr>
          <a:xfrm>
            <a:off x="276446" y="3479632"/>
            <a:ext cx="11639108" cy="2031325"/>
          </a:xfrm>
          <a:prstGeom prst="rect">
            <a:avLst/>
          </a:prstGeom>
          <a:noFill/>
        </p:spPr>
        <p:txBody>
          <a:bodyPr wrap="square">
            <a:spAutoFit/>
          </a:bodyPr>
          <a:lstStyle/>
          <a:p>
            <a:r>
              <a:rPr lang="en-US" dirty="0">
                <a:solidFill>
                  <a:srgbClr val="34A8A9"/>
                </a:solidFill>
              </a:rPr>
              <a:t>DFARS 7012 directs the contractor to implement NIST 800-171, build a </a:t>
            </a:r>
            <a:r>
              <a:rPr lang="en-US" u="sng" dirty="0">
                <a:solidFill>
                  <a:srgbClr val="34A8A9"/>
                </a:solidFill>
              </a:rPr>
              <a:t>System Security Plan (SSP) </a:t>
            </a:r>
            <a:r>
              <a:rPr lang="en-US" dirty="0">
                <a:solidFill>
                  <a:srgbClr val="34A8A9"/>
                </a:solidFill>
              </a:rPr>
              <a:t>that describes how you have implemented NIST 800-171, create a </a:t>
            </a:r>
            <a:r>
              <a:rPr lang="en-US" u="sng" dirty="0">
                <a:solidFill>
                  <a:srgbClr val="34A8A9"/>
                </a:solidFill>
              </a:rPr>
              <a:t>Plan of Action and Milestones (POA&amp;M) </a:t>
            </a:r>
            <a:r>
              <a:rPr lang="en-US" dirty="0">
                <a:solidFill>
                  <a:srgbClr val="34A8A9"/>
                </a:solidFill>
              </a:rPr>
              <a:t>that describes where you have not yet implemented NIST 800-171 as well as how and when you plan to meet its requirements, create an </a:t>
            </a:r>
            <a:r>
              <a:rPr lang="en-US" u="sng" dirty="0">
                <a:solidFill>
                  <a:srgbClr val="34A8A9"/>
                </a:solidFill>
              </a:rPr>
              <a:t>incident response plan (IRP)</a:t>
            </a:r>
            <a:r>
              <a:rPr lang="en-US" dirty="0">
                <a:solidFill>
                  <a:srgbClr val="34A8A9"/>
                </a:solidFill>
              </a:rPr>
              <a:t>, and other requirements. </a:t>
            </a:r>
          </a:p>
          <a:p>
            <a:endParaRPr lang="en-US" dirty="0">
              <a:solidFill>
                <a:srgbClr val="34A8A9"/>
              </a:solidFill>
            </a:endParaRPr>
          </a:p>
          <a:p>
            <a:r>
              <a:rPr lang="en-US" dirty="0">
                <a:solidFill>
                  <a:srgbClr val="34A8A9"/>
                </a:solidFill>
              </a:rPr>
              <a:t>Note that you can be compliant with DFARS 7012 even if you have not yet implemented all 110 controls in NIST 800-171. The POA&amp;M provides some flexibility.</a:t>
            </a:r>
          </a:p>
        </p:txBody>
      </p:sp>
      <p:sp>
        <p:nvSpPr>
          <p:cNvPr id="6" name="TextBox 5">
            <a:extLst>
              <a:ext uri="{FF2B5EF4-FFF2-40B4-BE49-F238E27FC236}">
                <a16:creationId xmlns:a16="http://schemas.microsoft.com/office/drawing/2014/main" id="{5A5A025E-8098-BE7A-ED18-FF27FAD6407B}"/>
              </a:ext>
            </a:extLst>
          </p:cNvPr>
          <p:cNvSpPr txBox="1"/>
          <p:nvPr/>
        </p:nvSpPr>
        <p:spPr>
          <a:xfrm>
            <a:off x="276446" y="5533880"/>
            <a:ext cx="11639108" cy="369332"/>
          </a:xfrm>
          <a:prstGeom prst="rect">
            <a:avLst/>
          </a:prstGeom>
          <a:noFill/>
        </p:spPr>
        <p:txBody>
          <a:bodyPr wrap="square">
            <a:spAutoFit/>
          </a:bodyPr>
          <a:lstStyle/>
          <a:p>
            <a:pPr algn="l" rtl="0" fontAlgn="base">
              <a:spcBef>
                <a:spcPts val="1200"/>
              </a:spcBef>
            </a:pPr>
            <a:r>
              <a:rPr lang="en-US" i="0" dirty="0">
                <a:solidFill>
                  <a:schemeClr val="bg1">
                    <a:lumMod val="95000"/>
                  </a:schemeClr>
                </a:solidFill>
                <a:effectLst/>
              </a:rPr>
              <a:t>https://www.acquisition.gov/dfars/252.204-7012-safeguarding-covered-defense-information-and-cyber-incident-reporting.</a:t>
            </a:r>
          </a:p>
        </p:txBody>
      </p:sp>
    </p:spTree>
    <p:extLst>
      <p:ext uri="{BB962C8B-B14F-4D97-AF65-F5344CB8AC3E}">
        <p14:creationId xmlns:p14="http://schemas.microsoft.com/office/powerpoint/2010/main" val="3083333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8C52A-DC66-C99F-B5D0-A60EA98679B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F339BB4-E13F-D41D-04E5-3ED27373ABEC}"/>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What About Cloud?</a:t>
            </a:r>
          </a:p>
        </p:txBody>
      </p:sp>
      <p:cxnSp>
        <p:nvCxnSpPr>
          <p:cNvPr id="5" name="Straight Connector 4">
            <a:extLst>
              <a:ext uri="{FF2B5EF4-FFF2-40B4-BE49-F238E27FC236}">
                <a16:creationId xmlns:a16="http://schemas.microsoft.com/office/drawing/2014/main" id="{D3A6B305-B7D8-83C1-E208-EB9D12F1C801}"/>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6C5C7A9-181F-7B3A-195F-6A757CDEB974}"/>
              </a:ext>
            </a:extLst>
          </p:cNvPr>
          <p:cNvSpPr txBox="1"/>
          <p:nvPr/>
        </p:nvSpPr>
        <p:spPr>
          <a:xfrm>
            <a:off x="276446" y="1139462"/>
            <a:ext cx="11639108" cy="2462213"/>
          </a:xfrm>
          <a:prstGeom prst="rect">
            <a:avLst/>
          </a:prstGeom>
          <a:noFill/>
        </p:spPr>
        <p:txBody>
          <a:bodyPr wrap="square">
            <a:spAutoFit/>
          </a:bodyPr>
          <a:lstStyle/>
          <a:p>
            <a:pPr algn="l" rtl="0" fontAlgn="base">
              <a:spcBef>
                <a:spcPts val="1200"/>
              </a:spcBef>
            </a:pPr>
            <a:r>
              <a:rPr lang="en-US" i="0" u="none" strike="noStrike" dirty="0">
                <a:solidFill>
                  <a:schemeClr val="bg1">
                    <a:lumMod val="95000"/>
                  </a:schemeClr>
                </a:solidFill>
                <a:effectLst/>
              </a:rPr>
              <a:t>From DFARS 252.204-7012: </a:t>
            </a:r>
          </a:p>
          <a:p>
            <a:pPr algn="l" rtl="0" fontAlgn="base">
              <a:spcBef>
                <a:spcPts val="1200"/>
              </a:spcBef>
            </a:pPr>
            <a:r>
              <a:rPr lang="en-US" i="0" u="none" strike="noStrike" dirty="0">
                <a:solidFill>
                  <a:schemeClr val="bg1">
                    <a:lumMod val="95000"/>
                  </a:schemeClr>
                </a:solidFill>
                <a:effectLst/>
              </a:rPr>
              <a:t>(D)  If the Contractor intends to use an </a:t>
            </a:r>
            <a:r>
              <a:rPr lang="en-US" dirty="0">
                <a:solidFill>
                  <a:srgbClr val="34A8A9"/>
                </a:solidFill>
              </a:rPr>
              <a:t>external cloud service provider to store, process, or transmit any covered defense information in performance of this contract</a:t>
            </a:r>
            <a:r>
              <a:rPr lang="en-US" i="0" u="none" strike="noStrike" dirty="0">
                <a:solidFill>
                  <a:schemeClr val="bg1">
                    <a:lumMod val="95000"/>
                  </a:schemeClr>
                </a:solidFill>
                <a:effectLst/>
              </a:rPr>
              <a:t>, the Contractor shall require and ensure that the cloud service provider meets security requirements equivalent to those established by the Government for the Federal Risk and Authorization Management Program </a:t>
            </a:r>
            <a:r>
              <a:rPr lang="en-US" dirty="0">
                <a:solidFill>
                  <a:srgbClr val="34A8A9"/>
                </a:solidFill>
              </a:rPr>
              <a:t>(FedRAMP) Moderate </a:t>
            </a:r>
            <a:r>
              <a:rPr lang="en-US" i="0" u="none" strike="noStrike" dirty="0">
                <a:solidFill>
                  <a:schemeClr val="bg1">
                    <a:lumMod val="95000"/>
                  </a:schemeClr>
                </a:solidFill>
                <a:effectLst/>
              </a:rPr>
              <a:t>baseline (https://www.fedramp.gov/documents-templates/) and that the cloud service provider complies with requirements in paragraphs (c) through (g) of this clause for cyber incident reporting, malicious software, media preservation and protection, access to additional information and equipment necessary for forensic analysis, and cyber incident damage assessment.</a:t>
            </a:r>
            <a:endParaRPr lang="en-US" i="0" dirty="0">
              <a:solidFill>
                <a:schemeClr val="bg1">
                  <a:lumMod val="95000"/>
                </a:schemeClr>
              </a:solidFill>
              <a:effectLst/>
              <a:latin typeface="+mj-lt"/>
            </a:endParaRPr>
          </a:p>
        </p:txBody>
      </p:sp>
      <p:sp>
        <p:nvSpPr>
          <p:cNvPr id="7" name="TextBox 6">
            <a:extLst>
              <a:ext uri="{FF2B5EF4-FFF2-40B4-BE49-F238E27FC236}">
                <a16:creationId xmlns:a16="http://schemas.microsoft.com/office/drawing/2014/main" id="{D60A37B4-4B0A-38BB-5F6E-F92371AAC9FC}"/>
              </a:ext>
            </a:extLst>
          </p:cNvPr>
          <p:cNvSpPr txBox="1"/>
          <p:nvPr/>
        </p:nvSpPr>
        <p:spPr>
          <a:xfrm>
            <a:off x="276446" y="3731888"/>
            <a:ext cx="11639108" cy="369332"/>
          </a:xfrm>
          <a:prstGeom prst="rect">
            <a:avLst/>
          </a:prstGeom>
          <a:noFill/>
        </p:spPr>
        <p:txBody>
          <a:bodyPr wrap="square">
            <a:spAutoFit/>
          </a:bodyPr>
          <a:lstStyle/>
          <a:p>
            <a:pPr algn="l" rtl="0" fontAlgn="base">
              <a:spcBef>
                <a:spcPts val="1200"/>
              </a:spcBef>
            </a:pPr>
            <a:r>
              <a:rPr lang="en-US" i="0" dirty="0">
                <a:solidFill>
                  <a:schemeClr val="bg1">
                    <a:lumMod val="95000"/>
                  </a:schemeClr>
                </a:solidFill>
                <a:effectLst/>
              </a:rPr>
              <a:t>https://www.acquisition.gov/dfars/252.204-7012-safeguarding-covered-defense-information-and-cyber-incident-reporting.</a:t>
            </a:r>
          </a:p>
        </p:txBody>
      </p:sp>
    </p:spTree>
    <p:extLst>
      <p:ext uri="{BB962C8B-B14F-4D97-AF65-F5344CB8AC3E}">
        <p14:creationId xmlns:p14="http://schemas.microsoft.com/office/powerpoint/2010/main" val="286036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8C52A-DC66-C99F-B5D0-A60EA98679B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F339BB4-E13F-D41D-04E5-3ED27373ABEC}"/>
              </a:ext>
            </a:extLst>
          </p:cNvPr>
          <p:cNvSpPr txBox="1"/>
          <p:nvPr/>
        </p:nvSpPr>
        <p:spPr>
          <a:xfrm>
            <a:off x="276446" y="354303"/>
            <a:ext cx="11131252"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DFARS 252.204-7019 pairs with 252.204-7012</a:t>
            </a:r>
          </a:p>
        </p:txBody>
      </p:sp>
      <p:cxnSp>
        <p:nvCxnSpPr>
          <p:cNvPr id="5" name="Straight Connector 4">
            <a:extLst>
              <a:ext uri="{FF2B5EF4-FFF2-40B4-BE49-F238E27FC236}">
                <a16:creationId xmlns:a16="http://schemas.microsoft.com/office/drawing/2014/main" id="{D3A6B305-B7D8-83C1-E208-EB9D12F1C801}"/>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6C5C7A9-181F-7B3A-195F-6A757CDEB974}"/>
              </a:ext>
            </a:extLst>
          </p:cNvPr>
          <p:cNvSpPr txBox="1"/>
          <p:nvPr/>
        </p:nvSpPr>
        <p:spPr>
          <a:xfrm>
            <a:off x="276446" y="994496"/>
            <a:ext cx="11639108" cy="4031873"/>
          </a:xfrm>
          <a:prstGeom prst="rect">
            <a:avLst/>
          </a:prstGeom>
          <a:noFill/>
        </p:spPr>
        <p:txBody>
          <a:bodyPr wrap="square">
            <a:spAutoFit/>
          </a:bodyPr>
          <a:lstStyle/>
          <a:p>
            <a:pPr algn="l" rtl="0" fontAlgn="base">
              <a:spcBef>
                <a:spcPts val="1200"/>
              </a:spcBef>
            </a:pPr>
            <a:r>
              <a:rPr lang="en-US" i="0" u="none" strike="noStrike" dirty="0">
                <a:solidFill>
                  <a:schemeClr val="bg1">
                    <a:lumMod val="95000"/>
                  </a:schemeClr>
                </a:solidFill>
                <a:effectLst/>
              </a:rPr>
              <a:t>NOTICE OF NIST SP 800–171 DOD ASSESSMENT REQUIREMENTS (NOV 2023)</a:t>
            </a:r>
          </a:p>
          <a:p>
            <a:pPr algn="l" rtl="0" fontAlgn="base">
              <a:spcBef>
                <a:spcPts val="1200"/>
              </a:spcBef>
            </a:pPr>
            <a:r>
              <a:rPr lang="en-US" i="0" u="none" strike="noStrike" dirty="0">
                <a:solidFill>
                  <a:schemeClr val="bg1">
                    <a:lumMod val="95000"/>
                  </a:schemeClr>
                </a:solidFill>
                <a:effectLst/>
              </a:rPr>
              <a:t>(a) Definitions.</a:t>
            </a:r>
          </a:p>
          <a:p>
            <a:pPr algn="l" rtl="0" fontAlgn="base">
              <a:spcBef>
                <a:spcPts val="1200"/>
              </a:spcBef>
            </a:pPr>
            <a:r>
              <a:rPr lang="en-US" i="0" u="none" strike="noStrike" dirty="0">
                <a:solidFill>
                  <a:schemeClr val="bg1">
                    <a:lumMod val="95000"/>
                  </a:schemeClr>
                </a:solidFill>
                <a:effectLst/>
              </a:rPr>
              <a:t>“Basic Assessment”, “Medium Assessment”, and “High Assessment” have the meaning given in the clause 252.204-7020, NIST SP 800-171 DoD Assessments.</a:t>
            </a:r>
          </a:p>
          <a:p>
            <a:pPr algn="l" rtl="0" fontAlgn="base">
              <a:spcBef>
                <a:spcPts val="1200"/>
              </a:spcBef>
            </a:pPr>
            <a:r>
              <a:rPr lang="en-US" i="0" u="none" strike="noStrike" dirty="0">
                <a:solidFill>
                  <a:schemeClr val="bg1">
                    <a:lumMod val="95000"/>
                  </a:schemeClr>
                </a:solidFill>
                <a:effectLst/>
              </a:rPr>
              <a:t>“Covered contractor information system” has the meaning given in the clause 252.204-7012, Safeguarding Covered Defense Information and Cyber Incident Reporting, of this solicitation.</a:t>
            </a:r>
          </a:p>
          <a:p>
            <a:pPr algn="l" rtl="0" fontAlgn="base">
              <a:spcBef>
                <a:spcPts val="1200"/>
              </a:spcBef>
            </a:pPr>
            <a:r>
              <a:rPr lang="en-US" i="0" u="none" strike="noStrike" dirty="0">
                <a:solidFill>
                  <a:schemeClr val="bg1">
                    <a:lumMod val="95000"/>
                  </a:schemeClr>
                </a:solidFill>
                <a:effectLst/>
              </a:rPr>
              <a:t>(b) Requirement. In order to be considered for award, if the Offeror is required to implement NIST SP 800–171, the Offeror shall have a current assessment ( i.e., not more than 3 years old unless a lesser time is specified in the solicitation) (see 252.204–7020) for each covered contractor information system that is relevant to the offer, contract, task order, or delivery order. The Basic, Medium, and High NIST SP 800–171 DoD Assessments are described in the NIST SP 800–171 DoD Assessment Methodology located at https://www.acq.osd.mil/asda/dpc/cp/cyber/docs/safeguarding/NIST-SP-800-171-Assessment-Methodology-Version-1.2.1-6.24.2020.pdf .</a:t>
            </a:r>
            <a:r>
              <a:rPr lang="en-US" i="0" dirty="0">
                <a:solidFill>
                  <a:schemeClr val="bg1">
                    <a:lumMod val="95000"/>
                  </a:schemeClr>
                </a:solidFill>
                <a:effectLst/>
                <a:latin typeface="+mj-lt"/>
              </a:rPr>
              <a:t>.</a:t>
            </a:r>
          </a:p>
        </p:txBody>
      </p:sp>
      <p:sp>
        <p:nvSpPr>
          <p:cNvPr id="8" name="TextBox 7">
            <a:extLst>
              <a:ext uri="{FF2B5EF4-FFF2-40B4-BE49-F238E27FC236}">
                <a16:creationId xmlns:a16="http://schemas.microsoft.com/office/drawing/2014/main" id="{6CF14F69-63BD-66F0-3320-C79CEEFE8B90}"/>
              </a:ext>
            </a:extLst>
          </p:cNvPr>
          <p:cNvSpPr txBox="1"/>
          <p:nvPr/>
        </p:nvSpPr>
        <p:spPr>
          <a:xfrm>
            <a:off x="2207941" y="6503697"/>
            <a:ext cx="9984059" cy="369332"/>
          </a:xfrm>
          <a:prstGeom prst="rect">
            <a:avLst/>
          </a:prstGeom>
          <a:noFill/>
        </p:spPr>
        <p:txBody>
          <a:bodyPr wrap="square">
            <a:spAutoFit/>
          </a:bodyPr>
          <a:lstStyle/>
          <a:p>
            <a:r>
              <a:rPr lang="en-US" dirty="0">
                <a:solidFill>
                  <a:schemeClr val="bg1">
                    <a:lumMod val="95000"/>
                  </a:schemeClr>
                </a:solidFill>
              </a:rPr>
              <a:t>https://www.acquisition.gov/dfars/252.204-7019-notice-nistsp-800-171-dod-assessment-requirements.</a:t>
            </a:r>
          </a:p>
        </p:txBody>
      </p:sp>
    </p:spTree>
    <p:extLst>
      <p:ext uri="{BB962C8B-B14F-4D97-AF65-F5344CB8AC3E}">
        <p14:creationId xmlns:p14="http://schemas.microsoft.com/office/powerpoint/2010/main" val="772327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FD089-64B4-6DE7-F7E7-87B57F26BF2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3B33862-3790-A2BC-7B47-1AAFF6D6FD21}"/>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DFARS 252.204-7021</a:t>
            </a:r>
          </a:p>
        </p:txBody>
      </p:sp>
      <p:cxnSp>
        <p:nvCxnSpPr>
          <p:cNvPr id="5" name="Straight Connector 4">
            <a:extLst>
              <a:ext uri="{FF2B5EF4-FFF2-40B4-BE49-F238E27FC236}">
                <a16:creationId xmlns:a16="http://schemas.microsoft.com/office/drawing/2014/main" id="{77F66A2D-AFF5-5095-8CF7-55C00B5B729C}"/>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72E985A-8409-38C1-1413-7EAB6916BCDE}"/>
              </a:ext>
            </a:extLst>
          </p:cNvPr>
          <p:cNvSpPr txBox="1"/>
          <p:nvPr/>
        </p:nvSpPr>
        <p:spPr>
          <a:xfrm>
            <a:off x="251594" y="1125892"/>
            <a:ext cx="11688812" cy="3908762"/>
          </a:xfrm>
          <a:prstGeom prst="rect">
            <a:avLst/>
          </a:prstGeom>
          <a:noFill/>
        </p:spPr>
        <p:txBody>
          <a:bodyPr wrap="square">
            <a:spAutoFit/>
          </a:bodyPr>
          <a:lstStyle/>
          <a:p>
            <a:pPr algn="l" rtl="0" fontAlgn="base">
              <a:spcBef>
                <a:spcPts val="1200"/>
              </a:spcBef>
            </a:pPr>
            <a:r>
              <a:rPr lang="en-US" b="1" i="0" u="none" strike="noStrike" dirty="0">
                <a:solidFill>
                  <a:schemeClr val="bg1">
                    <a:lumMod val="95000"/>
                  </a:schemeClr>
                </a:solidFill>
                <a:effectLst/>
              </a:rPr>
              <a:t>CYBERSECURITY MATURITY MODEL CERTIFICATION REQUIREMENTS (JAN 2023)</a:t>
            </a:r>
          </a:p>
          <a:p>
            <a:pPr marL="342900" indent="-342900" algn="l" rtl="0" fontAlgn="base">
              <a:spcBef>
                <a:spcPts val="1200"/>
              </a:spcBef>
              <a:buAutoNum type="alphaLcParenBoth"/>
            </a:pPr>
            <a:r>
              <a:rPr lang="en-US" i="0" u="none" strike="noStrike" dirty="0">
                <a:solidFill>
                  <a:schemeClr val="bg1">
                    <a:lumMod val="95000"/>
                  </a:schemeClr>
                </a:solidFill>
                <a:effectLst/>
              </a:rPr>
              <a:t>Scope. The Cybersecurity Maturity Model Certification (CMMC) CMMC is a framework that measures a contractor’s cybersecurity maturity to include the implementation of cybersecurity practices and institutionalization of processes </a:t>
            </a:r>
          </a:p>
          <a:p>
            <a:pPr marL="342900" indent="-342900" fontAlgn="base">
              <a:spcBef>
                <a:spcPts val="1200"/>
              </a:spcBef>
              <a:buAutoNum type="alphaLcParenBoth"/>
            </a:pPr>
            <a:r>
              <a:rPr lang="en-US" dirty="0">
                <a:solidFill>
                  <a:schemeClr val="bg1">
                    <a:lumMod val="95000"/>
                  </a:schemeClr>
                </a:solidFill>
              </a:rPr>
              <a:t>Requirements. </a:t>
            </a:r>
            <a:r>
              <a:rPr lang="en-US" b="1" dirty="0">
                <a:solidFill>
                  <a:schemeClr val="bg1">
                    <a:lumMod val="95000"/>
                  </a:schemeClr>
                </a:solidFill>
              </a:rPr>
              <a:t>The Contractor shall have a current (i.e. not older than 3 years) CMMC certificate </a:t>
            </a:r>
            <a:r>
              <a:rPr lang="en-US" dirty="0">
                <a:solidFill>
                  <a:schemeClr val="bg1">
                    <a:lumMod val="95000"/>
                  </a:schemeClr>
                </a:solidFill>
              </a:rPr>
              <a:t>at the CMMC level required by this contract and maintain the CMMC certificate at the required level for the duration of the contract.</a:t>
            </a:r>
          </a:p>
          <a:p>
            <a:pPr marL="342900" indent="-342900" fontAlgn="base">
              <a:spcBef>
                <a:spcPts val="1200"/>
              </a:spcBef>
              <a:buAutoNum type="alphaLcParenBoth"/>
            </a:pPr>
            <a:r>
              <a:rPr lang="en-US" dirty="0">
                <a:solidFill>
                  <a:schemeClr val="bg1">
                    <a:lumMod val="95000"/>
                  </a:schemeClr>
                </a:solidFill>
              </a:rPr>
              <a:t>Subcontracts. The Contractor shall—</a:t>
            </a:r>
          </a:p>
          <a:p>
            <a:pPr fontAlgn="base">
              <a:spcBef>
                <a:spcPts val="1200"/>
              </a:spcBef>
            </a:pPr>
            <a:r>
              <a:rPr lang="en-US" dirty="0">
                <a:solidFill>
                  <a:schemeClr val="bg1">
                    <a:lumMod val="95000"/>
                  </a:schemeClr>
                </a:solidFill>
              </a:rPr>
              <a:t>	(1) Insert the substance of this clause, including this paragraph (c), in all subcontracts and other contractual instruments, including subcontracts for the acquisition of commercial products or commercial services, excluding commercially available off-the-shelf items; and</a:t>
            </a:r>
          </a:p>
          <a:p>
            <a:pPr fontAlgn="base">
              <a:spcBef>
                <a:spcPts val="1200"/>
              </a:spcBef>
            </a:pPr>
            <a:r>
              <a:rPr lang="en-US" dirty="0">
                <a:solidFill>
                  <a:schemeClr val="bg1">
                    <a:lumMod val="95000"/>
                  </a:schemeClr>
                </a:solidFill>
              </a:rPr>
              <a:t>	(2) Prior to awarding to a subcontractor, ensure that the subcontractor has a current (i.e., not older than 3 years) CMMC certificate at the CMMC level that is appropriate for the information that is being flowed down to the subcontractor.</a:t>
            </a:r>
          </a:p>
        </p:txBody>
      </p:sp>
      <p:sp>
        <p:nvSpPr>
          <p:cNvPr id="6" name="TextBox 5">
            <a:extLst>
              <a:ext uri="{FF2B5EF4-FFF2-40B4-BE49-F238E27FC236}">
                <a16:creationId xmlns:a16="http://schemas.microsoft.com/office/drawing/2014/main" id="{3EF22F96-89DD-5C87-323C-70E4A2B5377F}"/>
              </a:ext>
            </a:extLst>
          </p:cNvPr>
          <p:cNvSpPr txBox="1"/>
          <p:nvPr/>
        </p:nvSpPr>
        <p:spPr>
          <a:xfrm>
            <a:off x="1806499" y="6488668"/>
            <a:ext cx="10385502" cy="369332"/>
          </a:xfrm>
          <a:prstGeom prst="rect">
            <a:avLst/>
          </a:prstGeom>
          <a:noFill/>
        </p:spPr>
        <p:txBody>
          <a:bodyPr wrap="square">
            <a:spAutoFit/>
          </a:bodyPr>
          <a:lstStyle/>
          <a:p>
            <a:pPr algn="l" rtl="0" fontAlgn="base">
              <a:spcBef>
                <a:spcPts val="1200"/>
              </a:spcBef>
            </a:pPr>
            <a:r>
              <a:rPr lang="en-US" b="0" i="0" dirty="0">
                <a:solidFill>
                  <a:schemeClr val="bg1">
                    <a:lumMod val="95000"/>
                  </a:schemeClr>
                </a:solidFill>
                <a:effectLst/>
              </a:rPr>
              <a:t>https://www.acquisition.gov/dfars/252.204-7021-cybersecurity-maturity-model-certification-requirements.</a:t>
            </a:r>
          </a:p>
        </p:txBody>
      </p:sp>
    </p:spTree>
    <p:extLst>
      <p:ext uri="{BB962C8B-B14F-4D97-AF65-F5344CB8AC3E}">
        <p14:creationId xmlns:p14="http://schemas.microsoft.com/office/powerpoint/2010/main" val="2476721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2B743-03BF-3B4E-59A6-D8DC0210173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A382983-BDE5-3F98-76ED-607F626EE319}"/>
              </a:ext>
            </a:extLst>
          </p:cNvPr>
          <p:cNvSpPr txBox="1"/>
          <p:nvPr/>
        </p:nvSpPr>
        <p:spPr>
          <a:xfrm>
            <a:off x="276445" y="354303"/>
            <a:ext cx="11801823"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CFR Title 32 Subtitle B Chapter XX Part 2002 “Final Rule”</a:t>
            </a:r>
          </a:p>
        </p:txBody>
      </p:sp>
      <p:cxnSp>
        <p:nvCxnSpPr>
          <p:cNvPr id="5" name="Straight Connector 4">
            <a:extLst>
              <a:ext uri="{FF2B5EF4-FFF2-40B4-BE49-F238E27FC236}">
                <a16:creationId xmlns:a16="http://schemas.microsoft.com/office/drawing/2014/main" id="{604C0088-E8F0-6618-7AB1-F767801A5D2B}"/>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F61BA6C-007B-DD7B-D69B-58080F88A079}"/>
              </a:ext>
            </a:extLst>
          </p:cNvPr>
          <p:cNvSpPr txBox="1"/>
          <p:nvPr/>
        </p:nvSpPr>
        <p:spPr>
          <a:xfrm>
            <a:off x="251594" y="1125892"/>
            <a:ext cx="11688812" cy="4862870"/>
          </a:xfrm>
          <a:prstGeom prst="rect">
            <a:avLst/>
          </a:prstGeom>
          <a:noFill/>
        </p:spPr>
        <p:txBody>
          <a:bodyPr wrap="square">
            <a:spAutoFit/>
          </a:bodyPr>
          <a:lstStyle/>
          <a:p>
            <a:pPr algn="l" rtl="0" fontAlgn="base">
              <a:spcBef>
                <a:spcPts val="1200"/>
              </a:spcBef>
            </a:pPr>
            <a:r>
              <a:rPr lang="en-US" b="1" i="0" u="none" strike="noStrike" dirty="0">
                <a:solidFill>
                  <a:schemeClr val="bg1">
                    <a:lumMod val="95000"/>
                  </a:schemeClr>
                </a:solidFill>
                <a:effectLst/>
              </a:rPr>
              <a:t>The CUI Program standardizes the way the executive branch handles information that requires protection under laws, regulations, or Government-wide policies, but that does not qualify as classified under Executive Order 13526</a:t>
            </a:r>
          </a:p>
          <a:p>
            <a:pPr algn="l" rtl="0" fontAlgn="base">
              <a:spcBef>
                <a:spcPts val="1200"/>
              </a:spcBef>
            </a:pPr>
            <a:r>
              <a:rPr lang="en-US" dirty="0">
                <a:solidFill>
                  <a:schemeClr val="bg1">
                    <a:lumMod val="95000"/>
                  </a:schemeClr>
                </a:solidFill>
              </a:rPr>
              <a:t>All unclassified information throughout the executive branch that requires any safeguarding or dissemination control is CUI</a:t>
            </a:r>
          </a:p>
          <a:p>
            <a:pPr algn="l" rtl="0" fontAlgn="base">
              <a:spcBef>
                <a:spcPts val="1200"/>
              </a:spcBef>
            </a:pPr>
            <a:r>
              <a:rPr lang="en-US" dirty="0">
                <a:solidFill>
                  <a:schemeClr val="bg1">
                    <a:lumMod val="95000"/>
                  </a:schemeClr>
                </a:solidFill>
              </a:rPr>
              <a:t>Protecting CUI under the control of an authorized holder.  Authorized holders must take reasonable precautions to guard against unauthorized disclosure of CUI. They must include the following measures among the reasonable precautions … Establish controlled environments in which to protect CUI from unauthorized access or disclosure and make use of those controlled environments;</a:t>
            </a:r>
          </a:p>
          <a:p>
            <a:pPr algn="l" rtl="0" fontAlgn="base">
              <a:spcBef>
                <a:spcPts val="1200"/>
              </a:spcBef>
            </a:pPr>
            <a:r>
              <a:rPr lang="en-US" dirty="0">
                <a:solidFill>
                  <a:schemeClr val="bg1">
                    <a:lumMod val="95000"/>
                  </a:schemeClr>
                </a:solidFill>
              </a:rPr>
              <a:t>Information systems that process, store, or transmit CUI.  In accordance with FIPS PUB 199 CUI Basic is categorized at no less than the moderate confidentiality impact level. FIPS PUB 199 defines the security impact levels for Federal information and Federal information systems.  </a:t>
            </a:r>
          </a:p>
          <a:p>
            <a:pPr algn="l" rtl="0" fontAlgn="base">
              <a:spcBef>
                <a:spcPts val="1200"/>
              </a:spcBef>
            </a:pPr>
            <a:r>
              <a:rPr lang="en-US" dirty="0">
                <a:solidFill>
                  <a:schemeClr val="bg1">
                    <a:lumMod val="95000"/>
                  </a:schemeClr>
                </a:solidFill>
              </a:rPr>
              <a:t>Agencies must use NIST SP 800-171 when establishing security requirements to protect CUI's confidentiality on non-Federal information systems (unless the authorizing law, regulation, or Government-wide policy listed in the CUI Registry for the CUI category or subcategory of the information involved prescribes specific safeguarding requirements for protecting the information's confidentiality, or unless an agreement establishes requirements to protect CUI Basic at higher than moderate confidentiality)</a:t>
            </a:r>
          </a:p>
        </p:txBody>
      </p:sp>
      <p:sp>
        <p:nvSpPr>
          <p:cNvPr id="6" name="TextBox 5">
            <a:extLst>
              <a:ext uri="{FF2B5EF4-FFF2-40B4-BE49-F238E27FC236}">
                <a16:creationId xmlns:a16="http://schemas.microsoft.com/office/drawing/2014/main" id="{6E83C708-FC85-1B46-5F06-0305E7383ED4}"/>
              </a:ext>
            </a:extLst>
          </p:cNvPr>
          <p:cNvSpPr txBox="1"/>
          <p:nvPr/>
        </p:nvSpPr>
        <p:spPr>
          <a:xfrm>
            <a:off x="1806499" y="6488668"/>
            <a:ext cx="10385502" cy="369332"/>
          </a:xfrm>
          <a:prstGeom prst="rect">
            <a:avLst/>
          </a:prstGeom>
          <a:noFill/>
        </p:spPr>
        <p:txBody>
          <a:bodyPr wrap="square">
            <a:spAutoFit/>
          </a:bodyPr>
          <a:lstStyle/>
          <a:p>
            <a:pPr algn="l" rtl="0" fontAlgn="base">
              <a:spcBef>
                <a:spcPts val="1200"/>
              </a:spcBef>
            </a:pPr>
            <a:r>
              <a:rPr lang="en-US" b="0" i="0" dirty="0">
                <a:solidFill>
                  <a:schemeClr val="bg1">
                    <a:lumMod val="95000"/>
                  </a:schemeClr>
                </a:solidFill>
                <a:effectLst/>
              </a:rPr>
              <a:t>https://www.ecfr.gov/current/title-32/subtitle-B/chapter-XX/part-2002</a:t>
            </a:r>
          </a:p>
        </p:txBody>
      </p:sp>
    </p:spTree>
    <p:extLst>
      <p:ext uri="{BB962C8B-B14F-4D97-AF65-F5344CB8AC3E}">
        <p14:creationId xmlns:p14="http://schemas.microsoft.com/office/powerpoint/2010/main" val="878846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A3769-BB68-830E-1C77-D54D27B3681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6DAD28B-153F-5EC8-9654-34F2D4D56DFB}"/>
              </a:ext>
            </a:extLst>
          </p:cNvPr>
          <p:cNvSpPr txBox="1"/>
          <p:nvPr/>
        </p:nvSpPr>
        <p:spPr>
          <a:xfrm>
            <a:off x="276446" y="354303"/>
            <a:ext cx="11663960"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CFR Title 48 Chapter 2 Subchapter A Part 204 Subpart 204.75</a:t>
            </a:r>
          </a:p>
        </p:txBody>
      </p:sp>
      <p:cxnSp>
        <p:nvCxnSpPr>
          <p:cNvPr id="5" name="Straight Connector 4">
            <a:extLst>
              <a:ext uri="{FF2B5EF4-FFF2-40B4-BE49-F238E27FC236}">
                <a16:creationId xmlns:a16="http://schemas.microsoft.com/office/drawing/2014/main" id="{D0CB8D5D-1A3F-CF80-27EA-51DCC3DB0750}"/>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2CFACCD-C3B2-1D55-DA60-85BEE915CDBD}"/>
              </a:ext>
            </a:extLst>
          </p:cNvPr>
          <p:cNvSpPr txBox="1"/>
          <p:nvPr/>
        </p:nvSpPr>
        <p:spPr>
          <a:xfrm>
            <a:off x="251594" y="1125892"/>
            <a:ext cx="11688812" cy="4862870"/>
          </a:xfrm>
          <a:prstGeom prst="rect">
            <a:avLst/>
          </a:prstGeom>
          <a:noFill/>
        </p:spPr>
        <p:txBody>
          <a:bodyPr wrap="square">
            <a:spAutoFit/>
          </a:bodyPr>
          <a:lstStyle/>
          <a:p>
            <a:pPr algn="l" rtl="0" fontAlgn="base">
              <a:spcBef>
                <a:spcPts val="1200"/>
              </a:spcBef>
            </a:pPr>
            <a:r>
              <a:rPr lang="en-US" b="1" i="0" u="none" strike="noStrike" dirty="0">
                <a:solidFill>
                  <a:schemeClr val="bg1">
                    <a:lumMod val="95000"/>
                  </a:schemeClr>
                </a:solidFill>
                <a:effectLst/>
              </a:rPr>
              <a:t>This subpart prescribes policies and procedures for including the Cybersecurity Maturity Model Certification (CMMC) level requirements in DoD contracts. CMMC is a framework that measures a contractor's cybersecurity maturity to include the implementation of cybersecurity practices and institutionalization of processes</a:t>
            </a:r>
          </a:p>
          <a:p>
            <a:pPr algn="l" rtl="0" fontAlgn="base">
              <a:spcBef>
                <a:spcPts val="1200"/>
              </a:spcBef>
            </a:pPr>
            <a:r>
              <a:rPr lang="en-US" dirty="0">
                <a:solidFill>
                  <a:schemeClr val="bg1">
                    <a:lumMod val="95000"/>
                  </a:schemeClr>
                </a:solidFill>
              </a:rPr>
              <a:t>The contracting officer shall include in the solicitation the required CMMC level, if provided by the requiring activity. Contracting officers shall not award a contract, task order, or delivery order to an offeror that does not have a current (i.e., not more than 3 years old) CMMC certificate at the level required by the solicitation.</a:t>
            </a:r>
          </a:p>
          <a:p>
            <a:pPr algn="l" rtl="0" fontAlgn="base">
              <a:spcBef>
                <a:spcPts val="1200"/>
              </a:spcBef>
            </a:pPr>
            <a:r>
              <a:rPr lang="en-US" dirty="0">
                <a:solidFill>
                  <a:schemeClr val="bg1">
                    <a:lumMod val="95000"/>
                  </a:schemeClr>
                </a:solidFill>
              </a:rPr>
              <a:t>The contracting officer shall include in the solicitation the required CMMC level, if provided by the requiring activity. Contracting officers shall not award a contract, task order, or delivery order to an offeror that does not have a current (i.e., not more than 3 years old) CMMC certificate at the level required by the solicitation.</a:t>
            </a:r>
          </a:p>
          <a:p>
            <a:pPr algn="l" rtl="0" fontAlgn="base">
              <a:spcBef>
                <a:spcPts val="1200"/>
              </a:spcBef>
            </a:pPr>
            <a:r>
              <a:rPr lang="en-US" dirty="0">
                <a:solidFill>
                  <a:schemeClr val="bg1">
                    <a:lumMod val="95000"/>
                  </a:schemeClr>
                </a:solidFill>
              </a:rPr>
              <a:t>Contracting officers shall use Supplier Performance Risk System (SPRS) (https://www.sprs.csd.disa.mil/) to verify an offeror or contractor's CMMC level</a:t>
            </a:r>
          </a:p>
          <a:p>
            <a:pPr algn="l" rtl="0" fontAlgn="base">
              <a:spcBef>
                <a:spcPts val="1200"/>
              </a:spcBef>
            </a:pPr>
            <a:r>
              <a:rPr lang="en-US" dirty="0">
                <a:solidFill>
                  <a:schemeClr val="bg1">
                    <a:lumMod val="95000"/>
                  </a:schemeClr>
                </a:solidFill>
              </a:rPr>
              <a:t>Use the clause at 252.204-7021, Contractor Compliance with the Cybersecurity Maturity Model Certification Level Requirement, as follows: On or after October 1, 2025, in all solicitations and contracts or task orders or delivery orders, including those using FAR part 12 procedures for the acquisition of commercial products and commercial services, except for solicitations and contracts or orders solely for the acquisition of COTS items.</a:t>
            </a:r>
          </a:p>
        </p:txBody>
      </p:sp>
      <p:sp>
        <p:nvSpPr>
          <p:cNvPr id="6" name="TextBox 5">
            <a:extLst>
              <a:ext uri="{FF2B5EF4-FFF2-40B4-BE49-F238E27FC236}">
                <a16:creationId xmlns:a16="http://schemas.microsoft.com/office/drawing/2014/main" id="{29DF9598-9A9F-3DE3-612C-77FF42015486}"/>
              </a:ext>
            </a:extLst>
          </p:cNvPr>
          <p:cNvSpPr txBox="1"/>
          <p:nvPr/>
        </p:nvSpPr>
        <p:spPr>
          <a:xfrm>
            <a:off x="1806499" y="6488668"/>
            <a:ext cx="10385502" cy="369332"/>
          </a:xfrm>
          <a:prstGeom prst="rect">
            <a:avLst/>
          </a:prstGeom>
          <a:noFill/>
        </p:spPr>
        <p:txBody>
          <a:bodyPr wrap="square">
            <a:spAutoFit/>
          </a:bodyPr>
          <a:lstStyle/>
          <a:p>
            <a:pPr algn="l" rtl="0" fontAlgn="base">
              <a:spcBef>
                <a:spcPts val="1200"/>
              </a:spcBef>
            </a:pPr>
            <a:r>
              <a:rPr lang="en-US" b="0" i="0" dirty="0">
                <a:solidFill>
                  <a:schemeClr val="bg1">
                    <a:lumMod val="95000"/>
                  </a:schemeClr>
                </a:solidFill>
                <a:effectLst/>
              </a:rPr>
              <a:t>https://www.ecfr.gov/current/title-48/chapter-2/subchapter-A/part-204/subpart-204.75</a:t>
            </a:r>
          </a:p>
        </p:txBody>
      </p:sp>
    </p:spTree>
    <p:extLst>
      <p:ext uri="{BB962C8B-B14F-4D97-AF65-F5344CB8AC3E}">
        <p14:creationId xmlns:p14="http://schemas.microsoft.com/office/powerpoint/2010/main" val="4151069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22908-A98E-C9A7-BDD9-A64F639EAE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620A835-AA47-B965-E404-BA54C45BD5D8}"/>
              </a:ext>
            </a:extLst>
          </p:cNvPr>
          <p:cNvSpPr txBox="1"/>
          <p:nvPr/>
        </p:nvSpPr>
        <p:spPr>
          <a:xfrm>
            <a:off x="276445" y="354303"/>
            <a:ext cx="11677661" cy="1200329"/>
          </a:xfrm>
          <a:prstGeom prst="rect">
            <a:avLst/>
          </a:prstGeom>
          <a:noFill/>
        </p:spPr>
        <p:txBody>
          <a:bodyPr wrap="square" lIns="91440" tIns="45720" rIns="91440" bIns="45720" rtlCol="0" anchor="t">
            <a:spAutoFit/>
          </a:bodyPr>
          <a:lstStyle/>
          <a:p>
            <a:r>
              <a:rPr lang="en-US" sz="3600" b="1" dirty="0">
                <a:solidFill>
                  <a:schemeClr val="accent1"/>
                </a:solidFill>
                <a:cs typeface="Calibri"/>
              </a:rPr>
              <a:t>A Look at CUI, NIST SP 800-171, and CMMC Levels</a:t>
            </a:r>
          </a:p>
          <a:p>
            <a:endParaRPr lang="en-US" sz="3600" b="1" dirty="0">
              <a:solidFill>
                <a:schemeClr val="accent1"/>
              </a:solidFill>
              <a:cs typeface="Calibri"/>
            </a:endParaRPr>
          </a:p>
        </p:txBody>
      </p:sp>
      <p:cxnSp>
        <p:nvCxnSpPr>
          <p:cNvPr id="5" name="Straight Connector 4">
            <a:extLst>
              <a:ext uri="{FF2B5EF4-FFF2-40B4-BE49-F238E27FC236}">
                <a16:creationId xmlns:a16="http://schemas.microsoft.com/office/drawing/2014/main" id="{3FCCFA73-112F-111C-E304-E8FE5CDB5D02}"/>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6E4FF89-C84F-3ABB-F6DB-5C29E82DB1B6}"/>
              </a:ext>
            </a:extLst>
          </p:cNvPr>
          <p:cNvSpPr txBox="1"/>
          <p:nvPr/>
        </p:nvSpPr>
        <p:spPr>
          <a:xfrm>
            <a:off x="615950" y="1000634"/>
            <a:ext cx="10960100" cy="984885"/>
          </a:xfrm>
          <a:prstGeom prst="rect">
            <a:avLst/>
          </a:prstGeom>
          <a:noFill/>
        </p:spPr>
        <p:txBody>
          <a:bodyPr wrap="square">
            <a:spAutoFit/>
          </a:bodyPr>
          <a:lstStyle/>
          <a:p>
            <a:pPr algn="l" rtl="0" fontAlgn="base">
              <a:spcBef>
                <a:spcPts val="1200"/>
              </a:spcBef>
            </a:pPr>
            <a:endParaRPr lang="en-US" sz="2400" b="0" i="0" dirty="0">
              <a:solidFill>
                <a:schemeClr val="bg1">
                  <a:lumMod val="95000"/>
                </a:schemeClr>
              </a:solidFill>
              <a:effectLst/>
              <a:latin typeface="+mj-lt"/>
            </a:endParaRPr>
          </a:p>
          <a:p>
            <a:pPr algn="l" rtl="0" fontAlgn="base">
              <a:spcBef>
                <a:spcPts val="1200"/>
              </a:spcBef>
            </a:pPr>
            <a:endParaRPr lang="en-US" sz="2400" b="0" i="0" dirty="0">
              <a:solidFill>
                <a:schemeClr val="bg1">
                  <a:lumMod val="95000"/>
                </a:schemeClr>
              </a:solidFill>
              <a:effectLst/>
              <a:latin typeface="+mj-lt"/>
            </a:endParaRPr>
          </a:p>
        </p:txBody>
      </p:sp>
      <p:pic>
        <p:nvPicPr>
          <p:cNvPr id="6" name="Picture 5" descr="A person reaching for a paper on a table full of paper and sticky notes">
            <a:extLst>
              <a:ext uri="{FF2B5EF4-FFF2-40B4-BE49-F238E27FC236}">
                <a16:creationId xmlns:a16="http://schemas.microsoft.com/office/drawing/2014/main" id="{BA2C61CD-4CAB-5344-4EEC-E7BCA97377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276" y="1496327"/>
            <a:ext cx="6829447" cy="4557679"/>
          </a:xfrm>
          <a:prstGeom prst="rect">
            <a:avLst/>
          </a:prstGeom>
        </p:spPr>
      </p:pic>
    </p:spTree>
    <p:extLst>
      <p:ext uri="{BB962C8B-B14F-4D97-AF65-F5344CB8AC3E}">
        <p14:creationId xmlns:p14="http://schemas.microsoft.com/office/powerpoint/2010/main" val="4017280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FD089-64B4-6DE7-F7E7-87B57F26BF2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3B33862-3790-A2BC-7B47-1AAFF6D6FD21}"/>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Defining CUI</a:t>
            </a:r>
          </a:p>
        </p:txBody>
      </p:sp>
      <p:cxnSp>
        <p:nvCxnSpPr>
          <p:cNvPr id="5" name="Straight Connector 4">
            <a:extLst>
              <a:ext uri="{FF2B5EF4-FFF2-40B4-BE49-F238E27FC236}">
                <a16:creationId xmlns:a16="http://schemas.microsoft.com/office/drawing/2014/main" id="{77F66A2D-AFF5-5095-8CF7-55C00B5B729C}"/>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72E985A-8409-38C1-1413-7EAB6916BCDE}"/>
              </a:ext>
            </a:extLst>
          </p:cNvPr>
          <p:cNvSpPr txBox="1"/>
          <p:nvPr/>
        </p:nvSpPr>
        <p:spPr>
          <a:xfrm>
            <a:off x="177212" y="2626630"/>
            <a:ext cx="5819553" cy="2893100"/>
          </a:xfrm>
          <a:prstGeom prst="rect">
            <a:avLst/>
          </a:prstGeom>
          <a:noFill/>
        </p:spPr>
        <p:txBody>
          <a:bodyPr wrap="square">
            <a:spAutoFit/>
          </a:bodyPr>
          <a:lstStyle/>
          <a:p>
            <a:pPr algn="l" rtl="0" fontAlgn="base">
              <a:spcBef>
                <a:spcPts val="1200"/>
              </a:spcBef>
            </a:pPr>
            <a:r>
              <a:rPr lang="en-US" i="0" u="none" strike="noStrike" dirty="0">
                <a:solidFill>
                  <a:schemeClr val="bg1">
                    <a:lumMod val="95000"/>
                  </a:schemeClr>
                </a:solidFill>
                <a:effectLst/>
              </a:rPr>
              <a:t>The National Archives and Records Administration (NARA) serves as the Controlled Unclassified Information (CUI) Program's Executive Agent and has delegated CUI Executive Agent responsibilities to the Director of the Information Security Oversight Office (ISOO).  As the CUI Executive Agent, ISOO issues guidance to Federal agencies on safeguarding and marking CUI. </a:t>
            </a:r>
          </a:p>
          <a:p>
            <a:pPr algn="l" rtl="0" fontAlgn="base">
              <a:spcBef>
                <a:spcPts val="1200"/>
              </a:spcBef>
            </a:pPr>
            <a:r>
              <a:rPr lang="en-US" b="0" i="0" dirty="0">
                <a:solidFill>
                  <a:schemeClr val="bg1">
                    <a:lumMod val="95000"/>
                  </a:schemeClr>
                </a:solidFill>
                <a:effectLst/>
                <a:hlinkClick r:id="rId3">
                  <a:extLst>
                    <a:ext uri="{A12FA001-AC4F-418D-AE19-62706E023703}">
                      <ahyp:hlinkClr xmlns:ahyp="http://schemas.microsoft.com/office/drawing/2018/hyperlinkcolor" val="tx"/>
                    </a:ext>
                  </a:extLst>
                </a:hlinkClick>
              </a:rPr>
              <a:t>https://www.archives.gov/guidance/cui-guidance</a:t>
            </a:r>
            <a:endParaRPr lang="en-US" b="0" i="0" dirty="0">
              <a:solidFill>
                <a:schemeClr val="bg1">
                  <a:lumMod val="95000"/>
                </a:schemeClr>
              </a:solidFill>
              <a:effectLst/>
            </a:endParaRPr>
          </a:p>
          <a:p>
            <a:pPr algn="l" rtl="0" fontAlgn="base">
              <a:spcBef>
                <a:spcPts val="1200"/>
              </a:spcBef>
            </a:pPr>
            <a:endParaRPr lang="en-US" dirty="0">
              <a:solidFill>
                <a:schemeClr val="bg1">
                  <a:lumMod val="95000"/>
                </a:schemeClr>
              </a:solidFill>
              <a:latin typeface="+mj-lt"/>
            </a:endParaRPr>
          </a:p>
        </p:txBody>
      </p:sp>
      <p:pic>
        <p:nvPicPr>
          <p:cNvPr id="6" name="Picture 5" descr="A diagram of a government contract&#10;&#10;Description automatically generated">
            <a:extLst>
              <a:ext uri="{FF2B5EF4-FFF2-40B4-BE49-F238E27FC236}">
                <a16:creationId xmlns:a16="http://schemas.microsoft.com/office/drawing/2014/main" id="{7518054D-5A7F-3FC2-F826-C2FC990B17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93822"/>
            <a:ext cx="5819553" cy="3389784"/>
          </a:xfrm>
          <a:prstGeom prst="rect">
            <a:avLst/>
          </a:prstGeom>
          <a:ln>
            <a:solidFill>
              <a:schemeClr val="bg2"/>
            </a:solidFill>
          </a:ln>
        </p:spPr>
      </p:pic>
      <p:sp>
        <p:nvSpPr>
          <p:cNvPr id="8" name="TextBox 7">
            <a:extLst>
              <a:ext uri="{FF2B5EF4-FFF2-40B4-BE49-F238E27FC236}">
                <a16:creationId xmlns:a16="http://schemas.microsoft.com/office/drawing/2014/main" id="{201D894F-253E-3B71-F4A7-C53BBD1A5781}"/>
              </a:ext>
            </a:extLst>
          </p:cNvPr>
          <p:cNvSpPr txBox="1"/>
          <p:nvPr/>
        </p:nvSpPr>
        <p:spPr>
          <a:xfrm>
            <a:off x="3378821" y="6400010"/>
            <a:ext cx="8813180" cy="369332"/>
          </a:xfrm>
          <a:prstGeom prst="rect">
            <a:avLst/>
          </a:prstGeom>
          <a:noFill/>
        </p:spPr>
        <p:txBody>
          <a:bodyPr wrap="square">
            <a:spAutoFit/>
          </a:bodyPr>
          <a:lstStyle/>
          <a:p>
            <a:r>
              <a:rPr lang="en-US" dirty="0">
                <a:solidFill>
                  <a:schemeClr val="bg1"/>
                </a:solidFill>
              </a:rPr>
              <a:t>https://isoo.blogs.archives.gov/2020/06/19/%E2%80%8Bfci-and-cui-what-is-the-difference/</a:t>
            </a:r>
          </a:p>
        </p:txBody>
      </p:sp>
      <p:pic>
        <p:nvPicPr>
          <p:cNvPr id="10" name="Picture 9">
            <a:extLst>
              <a:ext uri="{FF2B5EF4-FFF2-40B4-BE49-F238E27FC236}">
                <a16:creationId xmlns:a16="http://schemas.microsoft.com/office/drawing/2014/main" id="{9A27507F-3A68-EC38-177E-8549E4F9F7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446" y="1693822"/>
            <a:ext cx="5268060" cy="885949"/>
          </a:xfrm>
          <a:prstGeom prst="rect">
            <a:avLst/>
          </a:prstGeom>
          <a:ln>
            <a:solidFill>
              <a:schemeClr val="bg2"/>
            </a:solidFill>
          </a:ln>
        </p:spPr>
      </p:pic>
      <p:sp>
        <p:nvSpPr>
          <p:cNvPr id="3" name="Arrow: Right 2">
            <a:extLst>
              <a:ext uri="{FF2B5EF4-FFF2-40B4-BE49-F238E27FC236}">
                <a16:creationId xmlns:a16="http://schemas.microsoft.com/office/drawing/2014/main" id="{940A3DE1-8F17-6FA1-075B-E76240C53A88}"/>
              </a:ext>
            </a:extLst>
          </p:cNvPr>
          <p:cNvSpPr/>
          <p:nvPr/>
        </p:nvSpPr>
        <p:spPr>
          <a:xfrm>
            <a:off x="7074263" y="3321050"/>
            <a:ext cx="298450" cy="215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25FF7B36-7B6F-9247-C96D-10C031D787B9}"/>
              </a:ext>
            </a:extLst>
          </p:cNvPr>
          <p:cNvSpPr/>
          <p:nvPr/>
        </p:nvSpPr>
        <p:spPr>
          <a:xfrm>
            <a:off x="6967308" y="4775297"/>
            <a:ext cx="298450" cy="215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572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FD089-64B4-6DE7-F7E7-87B57F26BF2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3B33862-3790-A2BC-7B47-1AAFF6D6FD21}"/>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Defining CUI</a:t>
            </a:r>
          </a:p>
        </p:txBody>
      </p:sp>
      <p:cxnSp>
        <p:nvCxnSpPr>
          <p:cNvPr id="5" name="Straight Connector 4">
            <a:extLst>
              <a:ext uri="{FF2B5EF4-FFF2-40B4-BE49-F238E27FC236}">
                <a16:creationId xmlns:a16="http://schemas.microsoft.com/office/drawing/2014/main" id="{77F66A2D-AFF5-5095-8CF7-55C00B5B729C}"/>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72E985A-8409-38C1-1413-7EAB6916BCDE}"/>
              </a:ext>
            </a:extLst>
          </p:cNvPr>
          <p:cNvSpPr txBox="1"/>
          <p:nvPr/>
        </p:nvSpPr>
        <p:spPr>
          <a:xfrm>
            <a:off x="263911" y="1720840"/>
            <a:ext cx="5832089" cy="3416320"/>
          </a:xfrm>
          <a:prstGeom prst="rect">
            <a:avLst/>
          </a:prstGeom>
          <a:noFill/>
        </p:spPr>
        <p:txBody>
          <a:bodyPr wrap="square" numCol="2">
            <a:spAutoFit/>
          </a:bodyPr>
          <a:lstStyle/>
          <a:p>
            <a:pPr marL="285750" indent="-285750" algn="l" rtl="0" fontAlgn="base">
              <a:buFont typeface="Arial" panose="020B0604020202020204" pitchFamily="34" charset="0"/>
              <a:buChar char="•"/>
            </a:pPr>
            <a:r>
              <a:rPr lang="en-US" dirty="0">
                <a:solidFill>
                  <a:schemeClr val="accent1"/>
                </a:solidFill>
                <a:cs typeface="Calibri"/>
              </a:rPr>
              <a:t>Critical Infrastructure</a:t>
            </a:r>
          </a:p>
          <a:p>
            <a:pPr marL="285750" indent="-285750" algn="l" rtl="0" fontAlgn="base">
              <a:buFont typeface="Arial" panose="020B0604020202020204" pitchFamily="34" charset="0"/>
              <a:buChar char="•"/>
            </a:pPr>
            <a:r>
              <a:rPr lang="en-US" dirty="0">
                <a:solidFill>
                  <a:schemeClr val="accent1"/>
                </a:solidFill>
                <a:cs typeface="Calibri"/>
              </a:rPr>
              <a:t>Defense</a:t>
            </a:r>
          </a:p>
          <a:p>
            <a:pPr marL="285750" indent="-285750" algn="l" rtl="0" fontAlgn="base">
              <a:buFont typeface="Arial" panose="020B0604020202020204" pitchFamily="34" charset="0"/>
              <a:buChar char="•"/>
            </a:pPr>
            <a:r>
              <a:rPr lang="en-US" dirty="0">
                <a:solidFill>
                  <a:schemeClr val="bg1">
                    <a:lumMod val="95000"/>
                  </a:schemeClr>
                </a:solidFill>
              </a:rPr>
              <a:t>Export Control</a:t>
            </a:r>
          </a:p>
          <a:p>
            <a:pPr marL="285750" indent="-285750" algn="l" rtl="0" fontAlgn="base">
              <a:buFont typeface="Arial" panose="020B0604020202020204" pitchFamily="34" charset="0"/>
              <a:buChar char="•"/>
            </a:pPr>
            <a:r>
              <a:rPr lang="en-US" dirty="0">
                <a:solidFill>
                  <a:schemeClr val="bg1">
                    <a:lumMod val="95000"/>
                  </a:schemeClr>
                </a:solidFill>
              </a:rPr>
              <a:t>Financial</a:t>
            </a:r>
          </a:p>
          <a:p>
            <a:pPr marL="285750" indent="-285750" algn="l" rtl="0" fontAlgn="base">
              <a:buFont typeface="Arial" panose="020B0604020202020204" pitchFamily="34" charset="0"/>
              <a:buChar char="•"/>
            </a:pPr>
            <a:r>
              <a:rPr lang="en-US" dirty="0">
                <a:solidFill>
                  <a:schemeClr val="bg1">
                    <a:lumMod val="95000"/>
                  </a:schemeClr>
                </a:solidFill>
              </a:rPr>
              <a:t>Immigration</a:t>
            </a:r>
          </a:p>
          <a:p>
            <a:pPr marL="285750" indent="-285750" algn="l" rtl="0" fontAlgn="base">
              <a:buFont typeface="Arial" panose="020B0604020202020204" pitchFamily="34" charset="0"/>
              <a:buChar char="•"/>
            </a:pPr>
            <a:r>
              <a:rPr lang="en-US" dirty="0">
                <a:solidFill>
                  <a:schemeClr val="bg1">
                    <a:lumMod val="95000"/>
                  </a:schemeClr>
                </a:solidFill>
              </a:rPr>
              <a:t>Intelligence</a:t>
            </a:r>
          </a:p>
          <a:p>
            <a:pPr marL="285750" indent="-285750" algn="l" rtl="0" fontAlgn="base">
              <a:buFont typeface="Arial" panose="020B0604020202020204" pitchFamily="34" charset="0"/>
              <a:buChar char="•"/>
            </a:pPr>
            <a:r>
              <a:rPr lang="en-US" dirty="0">
                <a:solidFill>
                  <a:schemeClr val="bg1">
                    <a:lumMod val="95000"/>
                  </a:schemeClr>
                </a:solidFill>
              </a:rPr>
              <a:t>International Agreements</a:t>
            </a:r>
          </a:p>
          <a:p>
            <a:pPr marL="285750" indent="-285750" algn="l" rtl="0" fontAlgn="base">
              <a:buFont typeface="Arial" panose="020B0604020202020204" pitchFamily="34" charset="0"/>
              <a:buChar char="•"/>
            </a:pPr>
            <a:r>
              <a:rPr lang="en-US" dirty="0">
                <a:solidFill>
                  <a:schemeClr val="bg1">
                    <a:lumMod val="95000"/>
                  </a:schemeClr>
                </a:solidFill>
              </a:rPr>
              <a:t>Law Enforcement</a:t>
            </a:r>
          </a:p>
          <a:p>
            <a:pPr marL="285750" indent="-285750" algn="l" rtl="0" fontAlgn="base">
              <a:buFont typeface="Arial" panose="020B0604020202020204" pitchFamily="34" charset="0"/>
              <a:buChar char="•"/>
            </a:pPr>
            <a:r>
              <a:rPr lang="en-US" dirty="0">
                <a:solidFill>
                  <a:schemeClr val="bg1">
                    <a:lumMod val="95000"/>
                  </a:schemeClr>
                </a:solidFill>
              </a:rPr>
              <a:t>Legal</a:t>
            </a:r>
          </a:p>
          <a:p>
            <a:pPr marL="285750" indent="-285750" algn="l" rtl="0" fontAlgn="base">
              <a:buFont typeface="Arial" panose="020B0604020202020204" pitchFamily="34" charset="0"/>
              <a:buChar char="•"/>
            </a:pPr>
            <a:r>
              <a:rPr lang="en-US" dirty="0">
                <a:solidFill>
                  <a:schemeClr val="bg1">
                    <a:lumMod val="95000"/>
                  </a:schemeClr>
                </a:solidFill>
              </a:rPr>
              <a:t>Natural and Cultural Resources</a:t>
            </a:r>
          </a:p>
          <a:p>
            <a:pPr marL="285750" indent="-285750" algn="l" rtl="0" fontAlgn="base">
              <a:buFont typeface="Arial" panose="020B0604020202020204" pitchFamily="34" charset="0"/>
              <a:buChar char="•"/>
            </a:pPr>
            <a:r>
              <a:rPr lang="en-US" dirty="0">
                <a:solidFill>
                  <a:schemeClr val="bg1">
                    <a:lumMod val="95000"/>
                  </a:schemeClr>
                </a:solidFill>
              </a:rPr>
              <a:t>NATO</a:t>
            </a:r>
          </a:p>
          <a:p>
            <a:pPr marL="285750" indent="-285750" algn="l" rtl="0" fontAlgn="base">
              <a:buFont typeface="Arial" panose="020B0604020202020204" pitchFamily="34" charset="0"/>
              <a:buChar char="•"/>
            </a:pPr>
            <a:r>
              <a:rPr lang="en-US" dirty="0">
                <a:solidFill>
                  <a:schemeClr val="bg1">
                    <a:lumMod val="95000"/>
                  </a:schemeClr>
                </a:solidFill>
              </a:rPr>
              <a:t>Nuclear</a:t>
            </a:r>
          </a:p>
          <a:p>
            <a:pPr marL="285750" indent="-285750" algn="l" rtl="0" fontAlgn="base">
              <a:buFont typeface="Arial" panose="020B0604020202020204" pitchFamily="34" charset="0"/>
              <a:buChar char="•"/>
            </a:pPr>
            <a:r>
              <a:rPr lang="en-US" dirty="0">
                <a:solidFill>
                  <a:schemeClr val="bg1">
                    <a:lumMod val="95000"/>
                  </a:schemeClr>
                </a:solidFill>
              </a:rPr>
              <a:t>Patent</a:t>
            </a:r>
          </a:p>
          <a:p>
            <a:pPr marL="285750" indent="-285750" algn="l" rtl="0" fontAlgn="base">
              <a:buFont typeface="Arial" panose="020B0604020202020204" pitchFamily="34" charset="0"/>
              <a:buChar char="•"/>
            </a:pPr>
            <a:r>
              <a:rPr lang="en-US" dirty="0">
                <a:solidFill>
                  <a:schemeClr val="bg1">
                    <a:lumMod val="95000"/>
                  </a:schemeClr>
                </a:solidFill>
              </a:rPr>
              <a:t>Privacy</a:t>
            </a:r>
          </a:p>
          <a:p>
            <a:pPr marL="285750" indent="-285750" algn="l" rtl="0" fontAlgn="base">
              <a:buFont typeface="Arial" panose="020B0604020202020204" pitchFamily="34" charset="0"/>
              <a:buChar char="•"/>
            </a:pPr>
            <a:r>
              <a:rPr lang="en-US" dirty="0">
                <a:solidFill>
                  <a:schemeClr val="accent1"/>
                </a:solidFill>
                <a:cs typeface="Calibri"/>
              </a:rPr>
              <a:t>Procurement and Acquisition</a:t>
            </a:r>
          </a:p>
          <a:p>
            <a:pPr marL="285750" indent="-285750" algn="l" rtl="0" fontAlgn="base">
              <a:buFont typeface="Arial" panose="020B0604020202020204" pitchFamily="34" charset="0"/>
              <a:buChar char="•"/>
            </a:pPr>
            <a:r>
              <a:rPr lang="en-US" dirty="0">
                <a:solidFill>
                  <a:schemeClr val="accent1"/>
                </a:solidFill>
                <a:cs typeface="Calibri"/>
              </a:rPr>
              <a:t>Proprietary Business Information</a:t>
            </a:r>
          </a:p>
          <a:p>
            <a:pPr marL="285750" indent="-285750" algn="l" rtl="0" fontAlgn="base">
              <a:buFont typeface="Arial" panose="020B0604020202020204" pitchFamily="34" charset="0"/>
              <a:buChar char="•"/>
            </a:pPr>
            <a:r>
              <a:rPr lang="en-US" dirty="0">
                <a:solidFill>
                  <a:schemeClr val="bg1">
                    <a:lumMod val="95000"/>
                  </a:schemeClr>
                </a:solidFill>
              </a:rPr>
              <a:t>Provisional</a:t>
            </a:r>
          </a:p>
          <a:p>
            <a:pPr marL="285750" indent="-285750" algn="l" rtl="0" fontAlgn="base">
              <a:buFont typeface="Arial" panose="020B0604020202020204" pitchFamily="34" charset="0"/>
              <a:buChar char="•"/>
            </a:pPr>
            <a:r>
              <a:rPr lang="en-US" dirty="0">
                <a:solidFill>
                  <a:schemeClr val="bg1">
                    <a:lumMod val="95000"/>
                  </a:schemeClr>
                </a:solidFill>
              </a:rPr>
              <a:t>Statistical</a:t>
            </a:r>
          </a:p>
          <a:p>
            <a:pPr marL="285750" indent="-285750" algn="l" rtl="0" fontAlgn="base">
              <a:buFont typeface="Arial" panose="020B0604020202020204" pitchFamily="34" charset="0"/>
              <a:buChar char="•"/>
            </a:pPr>
            <a:r>
              <a:rPr lang="en-US" dirty="0">
                <a:solidFill>
                  <a:schemeClr val="bg1">
                    <a:lumMod val="95000"/>
                  </a:schemeClr>
                </a:solidFill>
              </a:rPr>
              <a:t>Tax</a:t>
            </a:r>
          </a:p>
          <a:p>
            <a:pPr marL="285750" indent="-285750" algn="l" rtl="0" fontAlgn="base">
              <a:buFont typeface="Arial" panose="020B0604020202020204" pitchFamily="34" charset="0"/>
              <a:buChar char="•"/>
            </a:pPr>
            <a:r>
              <a:rPr lang="en-US" dirty="0">
                <a:solidFill>
                  <a:schemeClr val="bg1">
                    <a:lumMod val="95000"/>
                  </a:schemeClr>
                </a:solidFill>
              </a:rPr>
              <a:t>Transportation</a:t>
            </a:r>
            <a:endParaRPr lang="en-US" dirty="0">
              <a:solidFill>
                <a:schemeClr val="bg1">
                  <a:lumMod val="95000"/>
                </a:schemeClr>
              </a:solidFill>
              <a:latin typeface="+mj-lt"/>
            </a:endParaRPr>
          </a:p>
        </p:txBody>
      </p:sp>
      <p:sp>
        <p:nvSpPr>
          <p:cNvPr id="7" name="TextBox 6">
            <a:extLst>
              <a:ext uri="{FF2B5EF4-FFF2-40B4-BE49-F238E27FC236}">
                <a16:creationId xmlns:a16="http://schemas.microsoft.com/office/drawing/2014/main" id="{BA8EEA58-C750-61BF-7C99-61418E065484}"/>
              </a:ext>
            </a:extLst>
          </p:cNvPr>
          <p:cNvSpPr txBox="1"/>
          <p:nvPr/>
        </p:nvSpPr>
        <p:spPr>
          <a:xfrm>
            <a:off x="6096000" y="937463"/>
            <a:ext cx="6094140" cy="3662541"/>
          </a:xfrm>
          <a:prstGeom prst="rect">
            <a:avLst/>
          </a:prstGeom>
          <a:noFill/>
        </p:spPr>
        <p:txBody>
          <a:bodyPr wrap="square">
            <a:spAutoFit/>
          </a:bodyPr>
          <a:lstStyle/>
          <a:p>
            <a:pPr marL="285750" indent="-285750" algn="l" rtl="0" fontAlgn="base">
              <a:buFont typeface="Arial" panose="020B0604020202020204" pitchFamily="34" charset="0"/>
              <a:buChar char="•"/>
            </a:pPr>
            <a:endParaRPr lang="en-US" dirty="0">
              <a:solidFill>
                <a:schemeClr val="bg1">
                  <a:lumMod val="95000"/>
                </a:schemeClr>
              </a:solidFill>
            </a:endParaRPr>
          </a:p>
          <a:p>
            <a:pPr algn="l" rtl="0" fontAlgn="base">
              <a:spcBef>
                <a:spcPts val="1200"/>
              </a:spcBef>
            </a:pPr>
            <a:r>
              <a:rPr lang="en-US" b="1" dirty="0">
                <a:solidFill>
                  <a:schemeClr val="bg1">
                    <a:lumMod val="95000"/>
                  </a:schemeClr>
                </a:solidFill>
              </a:rPr>
              <a:t>Each organizational index has one or more specific CUI categories. For example, </a:t>
            </a:r>
            <a:r>
              <a:rPr lang="en-US" b="1" dirty="0">
                <a:solidFill>
                  <a:schemeClr val="bg2"/>
                </a:solidFill>
              </a:rPr>
              <a:t>Defense</a:t>
            </a:r>
            <a:r>
              <a:rPr lang="en-US" b="1" dirty="0">
                <a:solidFill>
                  <a:schemeClr val="bg1">
                    <a:lumMod val="95000"/>
                  </a:schemeClr>
                </a:solidFill>
              </a:rPr>
              <a:t> includes: </a:t>
            </a:r>
          </a:p>
          <a:p>
            <a:pPr marL="285750" indent="-285750" algn="l" rtl="0" fontAlgn="base">
              <a:spcBef>
                <a:spcPts val="1200"/>
              </a:spcBef>
              <a:buFont typeface="Courier New" panose="02070309020205020404" pitchFamily="49" charset="0"/>
              <a:buChar char="o"/>
            </a:pPr>
            <a:r>
              <a:rPr lang="en-US" dirty="0">
                <a:solidFill>
                  <a:schemeClr val="bg1">
                    <a:lumMod val="95000"/>
                  </a:schemeClr>
                </a:solidFill>
              </a:rPr>
              <a:t>Controlled Technical Information</a:t>
            </a:r>
          </a:p>
          <a:p>
            <a:pPr marL="285750" indent="-285750" algn="l" rtl="0" fontAlgn="base">
              <a:spcBef>
                <a:spcPts val="1200"/>
              </a:spcBef>
              <a:buFont typeface="Courier New" panose="02070309020205020404" pitchFamily="49" charset="0"/>
              <a:buChar char="o"/>
            </a:pPr>
            <a:r>
              <a:rPr lang="en-US" dirty="0">
                <a:solidFill>
                  <a:schemeClr val="bg1">
                    <a:lumMod val="95000"/>
                  </a:schemeClr>
                </a:solidFill>
              </a:rPr>
              <a:t>DoD Critical Infrastructure Security Information</a:t>
            </a:r>
          </a:p>
          <a:p>
            <a:pPr marL="285750" indent="-285750" fontAlgn="base">
              <a:spcBef>
                <a:spcPts val="1200"/>
              </a:spcBef>
              <a:buFont typeface="Courier New" panose="02070309020205020404" pitchFamily="49" charset="0"/>
              <a:buChar char="o"/>
            </a:pPr>
            <a:r>
              <a:rPr lang="en-US" dirty="0">
                <a:solidFill>
                  <a:schemeClr val="bg1">
                    <a:lumMod val="95000"/>
                  </a:schemeClr>
                </a:solidFill>
              </a:rPr>
              <a:t>Privileged Safety Information</a:t>
            </a:r>
          </a:p>
          <a:p>
            <a:pPr marL="285750" indent="-285750" algn="l" rtl="0" fontAlgn="base">
              <a:spcBef>
                <a:spcPts val="1200"/>
              </a:spcBef>
              <a:buFont typeface="Courier New" panose="02070309020205020404" pitchFamily="49" charset="0"/>
              <a:buChar char="o"/>
            </a:pPr>
            <a:r>
              <a:rPr lang="en-US" dirty="0">
                <a:solidFill>
                  <a:schemeClr val="bg1">
                    <a:lumMod val="95000"/>
                  </a:schemeClr>
                </a:solidFill>
              </a:rPr>
              <a:t>Naval Nuclear Propulsion Information</a:t>
            </a:r>
          </a:p>
          <a:p>
            <a:pPr marL="285750" indent="-285750" algn="l" rtl="0" fontAlgn="base">
              <a:spcBef>
                <a:spcPts val="1200"/>
              </a:spcBef>
              <a:buFont typeface="Courier New" panose="02070309020205020404" pitchFamily="49" charset="0"/>
              <a:buChar char="o"/>
            </a:pPr>
            <a:r>
              <a:rPr lang="en-US" dirty="0">
                <a:solidFill>
                  <a:schemeClr val="bg1">
                    <a:lumMod val="95000"/>
                  </a:schemeClr>
                </a:solidFill>
              </a:rPr>
              <a:t>Unclassified Controlled Nuclear Information – Defense</a:t>
            </a:r>
          </a:p>
          <a:p>
            <a:pPr algn="l" rtl="0" fontAlgn="base">
              <a:spcBef>
                <a:spcPts val="1200"/>
              </a:spcBef>
            </a:pPr>
            <a:endParaRPr lang="en-US" dirty="0">
              <a:solidFill>
                <a:schemeClr val="bg1">
                  <a:lumMod val="95000"/>
                </a:schemeClr>
              </a:solidFill>
              <a:latin typeface="+mj-lt"/>
            </a:endParaRPr>
          </a:p>
        </p:txBody>
      </p:sp>
      <p:sp>
        <p:nvSpPr>
          <p:cNvPr id="10" name="TextBox 9">
            <a:extLst>
              <a:ext uri="{FF2B5EF4-FFF2-40B4-BE49-F238E27FC236}">
                <a16:creationId xmlns:a16="http://schemas.microsoft.com/office/drawing/2014/main" id="{777BBA08-1011-BF2C-016C-959D3B894939}"/>
              </a:ext>
            </a:extLst>
          </p:cNvPr>
          <p:cNvSpPr txBox="1"/>
          <p:nvPr/>
        </p:nvSpPr>
        <p:spPr>
          <a:xfrm>
            <a:off x="6993675" y="6397089"/>
            <a:ext cx="5198325" cy="369332"/>
          </a:xfrm>
          <a:prstGeom prst="rect">
            <a:avLst/>
          </a:prstGeom>
          <a:noFill/>
        </p:spPr>
        <p:txBody>
          <a:bodyPr wrap="square">
            <a:spAutoFit/>
          </a:bodyPr>
          <a:lstStyle/>
          <a:p>
            <a:pPr algn="l" rtl="0" fontAlgn="base">
              <a:spcBef>
                <a:spcPts val="1200"/>
              </a:spcBef>
            </a:pPr>
            <a:r>
              <a:rPr lang="en-US" dirty="0">
                <a:solidFill>
                  <a:schemeClr val="bg1"/>
                </a:solidFill>
                <a:hlinkClick r:id="rId3">
                  <a:extLst>
                    <a:ext uri="{A12FA001-AC4F-418D-AE19-62706E023703}">
                      <ahyp:hlinkClr xmlns:ahyp="http://schemas.microsoft.com/office/drawing/2018/hyperlinkcolor" val="tx"/>
                    </a:ext>
                  </a:extLst>
                </a:hlinkClick>
              </a:rPr>
              <a:t>https://www.archives.gov/cui/registry/category-list</a:t>
            </a:r>
            <a:r>
              <a:rPr lang="en-US" dirty="0">
                <a:solidFill>
                  <a:schemeClr val="bg1"/>
                </a:solidFill>
              </a:rPr>
              <a:t> </a:t>
            </a:r>
          </a:p>
        </p:txBody>
      </p:sp>
      <p:sp>
        <p:nvSpPr>
          <p:cNvPr id="12" name="TextBox 11">
            <a:extLst>
              <a:ext uri="{FF2B5EF4-FFF2-40B4-BE49-F238E27FC236}">
                <a16:creationId xmlns:a16="http://schemas.microsoft.com/office/drawing/2014/main" id="{D8A378F8-D8E3-E9B3-8E62-E53949F4FBBA}"/>
              </a:ext>
            </a:extLst>
          </p:cNvPr>
          <p:cNvSpPr txBox="1"/>
          <p:nvPr/>
        </p:nvSpPr>
        <p:spPr>
          <a:xfrm>
            <a:off x="263911" y="1314570"/>
            <a:ext cx="6283712" cy="369332"/>
          </a:xfrm>
          <a:prstGeom prst="rect">
            <a:avLst/>
          </a:prstGeom>
          <a:noFill/>
        </p:spPr>
        <p:txBody>
          <a:bodyPr wrap="square">
            <a:spAutoFit/>
          </a:bodyPr>
          <a:lstStyle/>
          <a:p>
            <a:pPr algn="l" rtl="0" fontAlgn="base">
              <a:spcBef>
                <a:spcPts val="1200"/>
              </a:spcBef>
            </a:pPr>
            <a:r>
              <a:rPr lang="en-US" b="1" dirty="0">
                <a:solidFill>
                  <a:schemeClr val="bg1">
                    <a:lumMod val="95000"/>
                  </a:schemeClr>
                </a:solidFill>
              </a:rPr>
              <a:t>CUI categories are grouped by organizational indices: </a:t>
            </a:r>
          </a:p>
        </p:txBody>
      </p:sp>
    </p:spTree>
    <p:extLst>
      <p:ext uri="{BB962C8B-B14F-4D97-AF65-F5344CB8AC3E}">
        <p14:creationId xmlns:p14="http://schemas.microsoft.com/office/powerpoint/2010/main" val="2186829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B992-40BE-BDB9-2F6A-9C59FD8BC2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2BEEA70-B130-65B2-DD71-EBCB43FADBC5}"/>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NIST SP 800-171</a:t>
            </a:r>
          </a:p>
        </p:txBody>
      </p:sp>
      <p:cxnSp>
        <p:nvCxnSpPr>
          <p:cNvPr id="5" name="Straight Connector 4">
            <a:extLst>
              <a:ext uri="{FF2B5EF4-FFF2-40B4-BE49-F238E27FC236}">
                <a16:creationId xmlns:a16="http://schemas.microsoft.com/office/drawing/2014/main" id="{4BA61878-62A2-436C-3768-23D992007BFB}"/>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55B61E1-7066-E3C7-797F-330DFFE638A8}"/>
              </a:ext>
            </a:extLst>
          </p:cNvPr>
          <p:cNvSpPr txBox="1"/>
          <p:nvPr/>
        </p:nvSpPr>
        <p:spPr>
          <a:xfrm>
            <a:off x="50180" y="982176"/>
            <a:ext cx="12091639" cy="4893647"/>
          </a:xfrm>
          <a:prstGeom prst="rect">
            <a:avLst/>
          </a:prstGeom>
          <a:noFill/>
        </p:spPr>
        <p:txBody>
          <a:bodyPr wrap="square">
            <a:spAutoFit/>
          </a:bodyPr>
          <a:lstStyle/>
          <a:p>
            <a:pPr algn="l" rtl="0" fontAlgn="base">
              <a:spcBef>
                <a:spcPts val="1200"/>
              </a:spcBef>
            </a:pPr>
            <a:r>
              <a:rPr lang="en-US" sz="2400" i="0" u="none" strike="noStrike" dirty="0">
                <a:solidFill>
                  <a:schemeClr val="bg1">
                    <a:lumMod val="95000"/>
                  </a:schemeClr>
                </a:solidFill>
                <a:effectLst/>
              </a:rPr>
              <a:t>“The protection of Controlled Unclassified Information (CUI) resident in nonfederal systems and organizations is of paramount importance to federal agencies and can directly impact the ability of the federal government to successfully conduct its essential missions and functions. </a:t>
            </a:r>
            <a:r>
              <a:rPr lang="en-US" sz="2400" dirty="0">
                <a:solidFill>
                  <a:srgbClr val="34A8A9"/>
                </a:solidFill>
              </a:rPr>
              <a:t>This publication provides agencies with recommended security requirements for protecting the confidentiality of CUI when the information is resident in nonfederal systems and organizations</a:t>
            </a:r>
            <a:r>
              <a:rPr lang="en-US" sz="2400" i="0" u="none" strike="noStrike" dirty="0">
                <a:solidFill>
                  <a:schemeClr val="bg1">
                    <a:lumMod val="95000"/>
                  </a:schemeClr>
                </a:solidFill>
                <a:effectLst/>
              </a:rPr>
              <a:t>; when the nonfederal organization is not collecting or maintaining information on behalf of a federal agency or using or operating a system on behalf of an agency; and where there are no specific safeguarding requirements for protecting the confidentiality of CUI prescribed by the authorizing law, regulation, or governmentwide policy for the CUI category listed in the CUI Registry. </a:t>
            </a:r>
            <a:r>
              <a:rPr lang="en-US" sz="2400" i="0" u="none" strike="noStrike" dirty="0">
                <a:solidFill>
                  <a:srgbClr val="34A8A9"/>
                </a:solidFill>
                <a:effectLst/>
              </a:rPr>
              <a:t>The requirements apply to all components of nonfederal systems and organizations that process, store, and/or transmit CUI, or that provide protection for such components.</a:t>
            </a:r>
            <a:r>
              <a:rPr lang="en-US" sz="2400" i="0" u="none" strike="noStrike" dirty="0">
                <a:solidFill>
                  <a:schemeClr val="bg1">
                    <a:lumMod val="95000"/>
                  </a:schemeClr>
                </a:solidFill>
                <a:effectLst/>
              </a:rPr>
              <a:t> The security requirements are intended for use by federal agencies </a:t>
            </a:r>
            <a:r>
              <a:rPr lang="en-US" sz="2400" dirty="0">
                <a:solidFill>
                  <a:srgbClr val="34A8A9"/>
                </a:solidFill>
              </a:rPr>
              <a:t>in contractual vehicles</a:t>
            </a:r>
            <a:r>
              <a:rPr lang="en-US" sz="2400" i="0" u="none" strike="noStrike" dirty="0">
                <a:solidFill>
                  <a:schemeClr val="bg1">
                    <a:lumMod val="95000"/>
                  </a:schemeClr>
                </a:solidFill>
                <a:effectLst/>
              </a:rPr>
              <a:t> or other agreements established between those agencies and nonfederal organizations.”</a:t>
            </a:r>
          </a:p>
        </p:txBody>
      </p:sp>
      <p:sp>
        <p:nvSpPr>
          <p:cNvPr id="6" name="TextBox 5">
            <a:extLst>
              <a:ext uri="{FF2B5EF4-FFF2-40B4-BE49-F238E27FC236}">
                <a16:creationId xmlns:a16="http://schemas.microsoft.com/office/drawing/2014/main" id="{A7F96E8F-CADE-AB10-622A-8F89978E8B71}"/>
              </a:ext>
            </a:extLst>
          </p:cNvPr>
          <p:cNvSpPr txBox="1"/>
          <p:nvPr/>
        </p:nvSpPr>
        <p:spPr>
          <a:xfrm>
            <a:off x="7097751" y="6488668"/>
            <a:ext cx="4995189" cy="369332"/>
          </a:xfrm>
          <a:prstGeom prst="rect">
            <a:avLst/>
          </a:prstGeom>
          <a:noFill/>
        </p:spPr>
        <p:txBody>
          <a:bodyPr wrap="square">
            <a:spAutoFit/>
          </a:bodyPr>
          <a:lstStyle/>
          <a:p>
            <a:pPr algn="l" rtl="0" fontAlgn="base">
              <a:spcBef>
                <a:spcPts val="1200"/>
              </a:spcBef>
            </a:pPr>
            <a:r>
              <a:rPr lang="en-US" i="0" dirty="0">
                <a:solidFill>
                  <a:schemeClr val="bg1">
                    <a:lumMod val="95000"/>
                  </a:schemeClr>
                </a:solidFill>
                <a:effectLst/>
              </a:rPr>
              <a:t>https://csrc.nist.gov/pubs/sp/800/171/r3/final</a:t>
            </a:r>
          </a:p>
        </p:txBody>
      </p:sp>
    </p:spTree>
    <p:extLst>
      <p:ext uri="{BB962C8B-B14F-4D97-AF65-F5344CB8AC3E}">
        <p14:creationId xmlns:p14="http://schemas.microsoft.com/office/powerpoint/2010/main" val="176571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F4B9-1414-17C4-0FFA-B9EF4EF12CE3}"/>
              </a:ext>
            </a:extLst>
          </p:cNvPr>
          <p:cNvSpPr>
            <a:spLocks noGrp="1"/>
          </p:cNvSpPr>
          <p:nvPr>
            <p:ph type="title"/>
          </p:nvPr>
        </p:nvSpPr>
        <p:spPr>
          <a:xfrm>
            <a:off x="6096000" y="853751"/>
            <a:ext cx="5157787" cy="607846"/>
          </a:xfrm>
        </p:spPr>
        <p:txBody>
          <a:bodyPr/>
          <a:lstStyle/>
          <a:p>
            <a:r>
              <a:rPr lang="en-US" dirty="0">
                <a:solidFill>
                  <a:schemeClr val="accent1"/>
                </a:solidFill>
              </a:rPr>
              <a:t>Today we will …</a:t>
            </a:r>
          </a:p>
        </p:txBody>
      </p:sp>
      <p:sp>
        <p:nvSpPr>
          <p:cNvPr id="4" name="Content Placeholder 3">
            <a:extLst>
              <a:ext uri="{FF2B5EF4-FFF2-40B4-BE49-F238E27FC236}">
                <a16:creationId xmlns:a16="http://schemas.microsoft.com/office/drawing/2014/main" id="{3901AEA1-879A-D0D4-5FE1-FECD6873CBD4}"/>
              </a:ext>
            </a:extLst>
          </p:cNvPr>
          <p:cNvSpPr>
            <a:spLocks noGrp="1"/>
          </p:cNvSpPr>
          <p:nvPr>
            <p:ph sz="half" idx="2"/>
          </p:nvPr>
        </p:nvSpPr>
        <p:spPr>
          <a:xfrm>
            <a:off x="5120640" y="1461596"/>
            <a:ext cx="6815360" cy="4738035"/>
          </a:xfrm>
        </p:spPr>
        <p:txBody>
          <a:bodyPr>
            <a:normAutofit fontScale="85000" lnSpcReduction="10000"/>
          </a:bodyPr>
          <a:lstStyle/>
          <a:p>
            <a:pPr marL="463550" indent="-463550">
              <a:buFont typeface="Wingdings" panose="05000000000000000000" pitchFamily="2" charset="2"/>
              <a:buChar char="q"/>
            </a:pPr>
            <a:r>
              <a:rPr lang="en-US" dirty="0"/>
              <a:t>Cut through the Fear, Uncertainty, and Doubt of Cybersecurity for your company</a:t>
            </a:r>
          </a:p>
          <a:p>
            <a:pPr marL="463550" indent="-463550">
              <a:buFont typeface="Wingdings" panose="05000000000000000000" pitchFamily="2" charset="2"/>
              <a:buChar char="q"/>
            </a:pPr>
            <a:r>
              <a:rPr lang="en-US" dirty="0"/>
              <a:t>Build confidence with a three-step process: Examine, Transform, Command</a:t>
            </a:r>
          </a:p>
          <a:p>
            <a:pPr marL="463550" indent="-463550">
              <a:buFont typeface="Wingdings" panose="05000000000000000000" pitchFamily="2" charset="2"/>
              <a:buChar char="q"/>
            </a:pPr>
            <a:r>
              <a:rPr lang="en-US" dirty="0"/>
              <a:t>Develop a simple roadmap to fundamental business Cybersecurity practices</a:t>
            </a:r>
          </a:p>
          <a:p>
            <a:pPr marL="463550" indent="-463550">
              <a:buFont typeface="Wingdings" panose="05000000000000000000" pitchFamily="2" charset="2"/>
              <a:buChar char="q"/>
            </a:pPr>
            <a:r>
              <a:rPr lang="en-US" dirty="0"/>
              <a:t>Become familiar with Cybersecurity frameworks</a:t>
            </a:r>
          </a:p>
          <a:p>
            <a:pPr marL="463550" indent="-463550">
              <a:buFont typeface="Wingdings" panose="05000000000000000000" pitchFamily="2" charset="2"/>
              <a:buChar char="q"/>
            </a:pPr>
            <a:r>
              <a:rPr lang="en-US" dirty="0"/>
              <a:t>Learn about CMMC</a:t>
            </a:r>
          </a:p>
          <a:p>
            <a:pPr marL="463550" indent="-463550">
              <a:buFont typeface="Wingdings" panose="05000000000000000000" pitchFamily="2" charset="2"/>
              <a:buChar char="q"/>
            </a:pPr>
            <a:r>
              <a:rPr lang="en-US" dirty="0"/>
              <a:t>Understand the impacts of CMMC to firms in the Defense Industrial Base (DIB)</a:t>
            </a:r>
          </a:p>
          <a:p>
            <a:pPr marL="463550" indent="-463550">
              <a:buFont typeface="Wingdings" panose="05000000000000000000" pitchFamily="2" charset="2"/>
              <a:buChar char="q"/>
            </a:pPr>
            <a:r>
              <a:rPr lang="en-US" dirty="0"/>
              <a:t>Build a CMMC high-level roadmap</a:t>
            </a:r>
          </a:p>
          <a:p>
            <a:pPr marL="463550" indent="-463550">
              <a:buFont typeface="Wingdings" panose="05000000000000000000" pitchFamily="2" charset="2"/>
              <a:buChar char="q"/>
            </a:pPr>
            <a:r>
              <a:rPr lang="en-US" dirty="0"/>
              <a:t>Learn about no-cost support from Cyber Florida</a:t>
            </a:r>
          </a:p>
        </p:txBody>
      </p:sp>
      <p:pic>
        <p:nvPicPr>
          <p:cNvPr id="12" name="Content Placeholder 9" descr="A close-up of a logo&#10;&#10;Description automatically generated">
            <a:extLst>
              <a:ext uri="{FF2B5EF4-FFF2-40B4-BE49-F238E27FC236}">
                <a16:creationId xmlns:a16="http://schemas.microsoft.com/office/drawing/2014/main" id="{4CAAB559-E86E-A6FE-3D6A-35E189DCF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00" y="2694480"/>
            <a:ext cx="4626896" cy="1469040"/>
          </a:xfrm>
          <a:prstGeom prst="rect">
            <a:avLst/>
          </a:prstGeom>
        </p:spPr>
      </p:pic>
    </p:spTree>
    <p:extLst>
      <p:ext uri="{BB962C8B-B14F-4D97-AF65-F5344CB8AC3E}">
        <p14:creationId xmlns:p14="http://schemas.microsoft.com/office/powerpoint/2010/main" val="3498521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B992-40BE-BDB9-2F6A-9C59FD8BC2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2BEEA70-B130-65B2-DD71-EBCB43FADBC5}"/>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NIST SP 800-171</a:t>
            </a:r>
          </a:p>
        </p:txBody>
      </p:sp>
      <p:cxnSp>
        <p:nvCxnSpPr>
          <p:cNvPr id="5" name="Straight Connector 4">
            <a:extLst>
              <a:ext uri="{FF2B5EF4-FFF2-40B4-BE49-F238E27FC236}">
                <a16:creationId xmlns:a16="http://schemas.microsoft.com/office/drawing/2014/main" id="{4BA61878-62A2-436C-3768-23D992007BFB}"/>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55B61E1-7066-E3C7-797F-330DFFE638A8}"/>
              </a:ext>
            </a:extLst>
          </p:cNvPr>
          <p:cNvSpPr txBox="1"/>
          <p:nvPr/>
        </p:nvSpPr>
        <p:spPr>
          <a:xfrm>
            <a:off x="86875" y="1598898"/>
            <a:ext cx="8803888" cy="4154984"/>
          </a:xfrm>
          <a:prstGeom prst="rect">
            <a:avLst/>
          </a:prstGeom>
          <a:noFill/>
        </p:spPr>
        <p:txBody>
          <a:bodyPr wrap="square" numCol="2">
            <a:spAutoFit/>
          </a:bodyPr>
          <a:lstStyle/>
          <a:p>
            <a:pPr marL="342900" indent="-342900" algn="l" rtl="0" fontAlgn="base">
              <a:buFont typeface="Arial" panose="020B0604020202020204" pitchFamily="34" charset="0"/>
              <a:buChar char="•"/>
            </a:pPr>
            <a:r>
              <a:rPr lang="en-US" sz="2400" i="0" u="none" strike="noStrike" dirty="0">
                <a:solidFill>
                  <a:schemeClr val="bg1">
                    <a:lumMod val="95000"/>
                  </a:schemeClr>
                </a:solidFill>
                <a:effectLst/>
              </a:rPr>
              <a:t>Access Control</a:t>
            </a:r>
          </a:p>
          <a:p>
            <a:pPr marL="342900" indent="-342900" algn="l" rtl="0" fontAlgn="base">
              <a:buFont typeface="Arial" panose="020B0604020202020204" pitchFamily="34" charset="0"/>
              <a:buChar char="•"/>
            </a:pPr>
            <a:r>
              <a:rPr lang="en-US" sz="2400" i="0" u="none" strike="noStrike" dirty="0">
                <a:solidFill>
                  <a:schemeClr val="bg1">
                    <a:lumMod val="95000"/>
                  </a:schemeClr>
                </a:solidFill>
                <a:effectLst/>
              </a:rPr>
              <a:t>Awareness and Training</a:t>
            </a:r>
          </a:p>
          <a:p>
            <a:pPr marL="342900" indent="-342900" algn="l" rtl="0" fontAlgn="base">
              <a:buFont typeface="Arial" panose="020B0604020202020204" pitchFamily="34" charset="0"/>
              <a:buChar char="•"/>
            </a:pPr>
            <a:r>
              <a:rPr lang="en-US" sz="2400" i="0" u="none" strike="noStrike" dirty="0">
                <a:solidFill>
                  <a:schemeClr val="bg1">
                    <a:lumMod val="95000"/>
                  </a:schemeClr>
                </a:solidFill>
                <a:effectLst/>
              </a:rPr>
              <a:t>Audit and Accountability</a:t>
            </a:r>
          </a:p>
          <a:p>
            <a:pPr marL="342900" indent="-342900" algn="l" rtl="0" fontAlgn="base">
              <a:buFont typeface="Arial" panose="020B0604020202020204" pitchFamily="34" charset="0"/>
              <a:buChar char="•"/>
            </a:pPr>
            <a:r>
              <a:rPr lang="en-US" sz="2400" i="0" u="none" strike="noStrike" dirty="0">
                <a:solidFill>
                  <a:schemeClr val="bg1">
                    <a:lumMod val="95000"/>
                  </a:schemeClr>
                </a:solidFill>
                <a:effectLst/>
              </a:rPr>
              <a:t>Assessment, Authorization and Monitoring</a:t>
            </a:r>
          </a:p>
          <a:p>
            <a:pPr marL="342900" indent="-342900" algn="l" rtl="0" fontAlgn="base">
              <a:buFont typeface="Arial" panose="020B0604020202020204" pitchFamily="34" charset="0"/>
              <a:buChar char="•"/>
            </a:pPr>
            <a:r>
              <a:rPr lang="en-US" sz="2400" i="0" u="none" strike="noStrike" dirty="0">
                <a:solidFill>
                  <a:schemeClr val="bg1">
                    <a:lumMod val="95000"/>
                  </a:schemeClr>
                </a:solidFill>
                <a:effectLst/>
              </a:rPr>
              <a:t>Configuration Management</a:t>
            </a:r>
          </a:p>
          <a:p>
            <a:pPr marL="342900" indent="-342900" algn="l" rtl="0" fontAlgn="base">
              <a:buFont typeface="Arial" panose="020B0604020202020204" pitchFamily="34" charset="0"/>
              <a:buChar char="•"/>
            </a:pPr>
            <a:r>
              <a:rPr lang="en-US" sz="2400" i="0" u="none" strike="noStrike" dirty="0">
                <a:solidFill>
                  <a:schemeClr val="bg1">
                    <a:lumMod val="95000"/>
                  </a:schemeClr>
                </a:solidFill>
                <a:effectLst/>
              </a:rPr>
              <a:t>Identification and Authentication</a:t>
            </a:r>
          </a:p>
          <a:p>
            <a:pPr marL="342900" indent="-342900" algn="l" rtl="0" fontAlgn="base">
              <a:buFont typeface="Arial" panose="020B0604020202020204" pitchFamily="34" charset="0"/>
              <a:buChar char="•"/>
            </a:pPr>
            <a:r>
              <a:rPr lang="en-US" sz="2400" i="0" u="none" strike="noStrike" dirty="0">
                <a:solidFill>
                  <a:schemeClr val="bg1">
                    <a:lumMod val="95000"/>
                  </a:schemeClr>
                </a:solidFill>
                <a:effectLst/>
              </a:rPr>
              <a:t>Incident Response</a:t>
            </a:r>
          </a:p>
          <a:p>
            <a:pPr marL="342900" indent="-342900" algn="l" rtl="0" fontAlgn="base">
              <a:buFont typeface="Arial" panose="020B0604020202020204" pitchFamily="34" charset="0"/>
              <a:buChar char="•"/>
            </a:pPr>
            <a:r>
              <a:rPr lang="en-US" sz="2400" i="0" u="none" strike="noStrike" dirty="0">
                <a:solidFill>
                  <a:schemeClr val="bg1">
                    <a:lumMod val="95000"/>
                  </a:schemeClr>
                </a:solidFill>
                <a:effectLst/>
              </a:rPr>
              <a:t>Maintenance</a:t>
            </a:r>
          </a:p>
          <a:p>
            <a:pPr marL="342900" indent="-342900" algn="l" rtl="0" fontAlgn="base">
              <a:buFont typeface="Arial" panose="020B0604020202020204" pitchFamily="34" charset="0"/>
              <a:buChar char="•"/>
            </a:pPr>
            <a:r>
              <a:rPr lang="en-US" sz="2400" i="0" u="none" strike="noStrike" dirty="0">
                <a:solidFill>
                  <a:schemeClr val="bg1">
                    <a:lumMod val="95000"/>
                  </a:schemeClr>
                </a:solidFill>
                <a:effectLst/>
              </a:rPr>
              <a:t>Media Protection</a:t>
            </a:r>
          </a:p>
          <a:p>
            <a:pPr marL="342900" indent="-342900" algn="l" rtl="0" fontAlgn="base">
              <a:buFont typeface="Arial" panose="020B0604020202020204" pitchFamily="34" charset="0"/>
              <a:buChar char="•"/>
            </a:pPr>
            <a:r>
              <a:rPr lang="en-US" sz="2400" i="0" u="none" strike="noStrike" dirty="0">
                <a:solidFill>
                  <a:schemeClr val="bg1">
                    <a:lumMod val="95000"/>
                  </a:schemeClr>
                </a:solidFill>
                <a:effectLst/>
              </a:rPr>
              <a:t>Physical and Environmental Protection</a:t>
            </a:r>
          </a:p>
          <a:p>
            <a:pPr marL="342900" indent="-342900" algn="l" rtl="0" fontAlgn="base">
              <a:buFont typeface="Arial" panose="020B0604020202020204" pitchFamily="34" charset="0"/>
              <a:buChar char="•"/>
            </a:pPr>
            <a:r>
              <a:rPr lang="en-US" sz="2400" i="0" u="none" strike="noStrike" dirty="0">
                <a:solidFill>
                  <a:schemeClr val="bg1">
                    <a:lumMod val="95000"/>
                  </a:schemeClr>
                </a:solidFill>
                <a:effectLst/>
              </a:rPr>
              <a:t>Planning</a:t>
            </a:r>
          </a:p>
          <a:p>
            <a:pPr marL="342900" indent="-342900" algn="l" rtl="0" fontAlgn="base">
              <a:buFont typeface="Arial" panose="020B0604020202020204" pitchFamily="34" charset="0"/>
              <a:buChar char="•"/>
            </a:pPr>
            <a:r>
              <a:rPr lang="en-US" sz="2400" i="0" u="none" strike="noStrike" dirty="0">
                <a:solidFill>
                  <a:schemeClr val="bg1">
                    <a:lumMod val="95000"/>
                  </a:schemeClr>
                </a:solidFill>
                <a:effectLst/>
              </a:rPr>
              <a:t>Personnel Security</a:t>
            </a:r>
          </a:p>
          <a:p>
            <a:pPr marL="342900" indent="-342900" algn="l" rtl="0" fontAlgn="base">
              <a:buFont typeface="Arial" panose="020B0604020202020204" pitchFamily="34" charset="0"/>
              <a:buChar char="•"/>
            </a:pPr>
            <a:r>
              <a:rPr lang="en-US" sz="2400" i="0" u="none" strike="noStrike" dirty="0">
                <a:solidFill>
                  <a:schemeClr val="bg1">
                    <a:lumMod val="95000"/>
                  </a:schemeClr>
                </a:solidFill>
                <a:effectLst/>
              </a:rPr>
              <a:t>Risk Assessment</a:t>
            </a:r>
          </a:p>
          <a:p>
            <a:pPr marL="342900" indent="-342900" algn="l" rtl="0" fontAlgn="base">
              <a:buFont typeface="Arial" panose="020B0604020202020204" pitchFamily="34" charset="0"/>
              <a:buChar char="•"/>
            </a:pPr>
            <a:r>
              <a:rPr lang="en-US" sz="2400" i="0" u="none" strike="noStrike" dirty="0">
                <a:solidFill>
                  <a:schemeClr val="bg1">
                    <a:lumMod val="95000"/>
                  </a:schemeClr>
                </a:solidFill>
                <a:effectLst/>
              </a:rPr>
              <a:t>System and Services Acquisition</a:t>
            </a:r>
          </a:p>
          <a:p>
            <a:pPr marL="342900" indent="-342900" algn="l" rtl="0" fontAlgn="base">
              <a:buFont typeface="Arial" panose="020B0604020202020204" pitchFamily="34" charset="0"/>
              <a:buChar char="•"/>
            </a:pPr>
            <a:r>
              <a:rPr lang="en-US" sz="2400" i="0" u="none" strike="noStrike" dirty="0">
                <a:solidFill>
                  <a:schemeClr val="bg1">
                    <a:lumMod val="95000"/>
                  </a:schemeClr>
                </a:solidFill>
                <a:effectLst/>
              </a:rPr>
              <a:t>System and Communications Protection</a:t>
            </a:r>
          </a:p>
          <a:p>
            <a:pPr marL="342900" indent="-342900" algn="l" rtl="0" fontAlgn="base">
              <a:buFont typeface="Arial" panose="020B0604020202020204" pitchFamily="34" charset="0"/>
              <a:buChar char="•"/>
            </a:pPr>
            <a:r>
              <a:rPr lang="en-US" sz="2400" i="0" u="none" strike="noStrike" dirty="0">
                <a:solidFill>
                  <a:schemeClr val="bg1">
                    <a:lumMod val="95000"/>
                  </a:schemeClr>
                </a:solidFill>
                <a:effectLst/>
              </a:rPr>
              <a:t>System and Information Integrity</a:t>
            </a:r>
          </a:p>
          <a:p>
            <a:pPr marL="342900" indent="-342900" algn="l" rtl="0" fontAlgn="base">
              <a:buFont typeface="Arial" panose="020B0604020202020204" pitchFamily="34" charset="0"/>
              <a:buChar char="•"/>
            </a:pPr>
            <a:r>
              <a:rPr lang="en-US" sz="2400" i="0" u="none" strike="noStrike" dirty="0">
                <a:solidFill>
                  <a:schemeClr val="bg1">
                    <a:lumMod val="95000"/>
                  </a:schemeClr>
                </a:solidFill>
                <a:effectLst/>
              </a:rPr>
              <a:t>Supply Chain Risk Management </a:t>
            </a:r>
          </a:p>
        </p:txBody>
      </p:sp>
      <p:pic>
        <p:nvPicPr>
          <p:cNvPr id="9" name="Picture 8">
            <a:extLst>
              <a:ext uri="{FF2B5EF4-FFF2-40B4-BE49-F238E27FC236}">
                <a16:creationId xmlns:a16="http://schemas.microsoft.com/office/drawing/2014/main" id="{7031E990-19B0-FCBB-8C8B-2E95FB1D2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9551" y="1598898"/>
            <a:ext cx="2926004" cy="3786290"/>
          </a:xfrm>
          <a:prstGeom prst="rect">
            <a:avLst/>
          </a:prstGeom>
          <a:ln>
            <a:solidFill>
              <a:schemeClr val="bg2"/>
            </a:solidFill>
          </a:ln>
        </p:spPr>
      </p:pic>
      <p:sp>
        <p:nvSpPr>
          <p:cNvPr id="6" name="TextBox 5">
            <a:extLst>
              <a:ext uri="{FF2B5EF4-FFF2-40B4-BE49-F238E27FC236}">
                <a16:creationId xmlns:a16="http://schemas.microsoft.com/office/drawing/2014/main" id="{A7F96E8F-CADE-AB10-622A-8F89978E8B71}"/>
              </a:ext>
            </a:extLst>
          </p:cNvPr>
          <p:cNvSpPr txBox="1"/>
          <p:nvPr/>
        </p:nvSpPr>
        <p:spPr>
          <a:xfrm>
            <a:off x="7097751" y="6488668"/>
            <a:ext cx="4995189" cy="369332"/>
          </a:xfrm>
          <a:prstGeom prst="rect">
            <a:avLst/>
          </a:prstGeom>
          <a:noFill/>
        </p:spPr>
        <p:txBody>
          <a:bodyPr wrap="square">
            <a:spAutoFit/>
          </a:bodyPr>
          <a:lstStyle/>
          <a:p>
            <a:pPr algn="l" rtl="0" fontAlgn="base">
              <a:spcBef>
                <a:spcPts val="1200"/>
              </a:spcBef>
            </a:pPr>
            <a:r>
              <a:rPr lang="en-US" i="0" dirty="0">
                <a:solidFill>
                  <a:schemeClr val="bg1">
                    <a:lumMod val="95000"/>
                  </a:schemeClr>
                </a:solidFill>
                <a:effectLst/>
              </a:rPr>
              <a:t>https://csrc.nist.gov/pubs/sp/800/171/r3/final</a:t>
            </a:r>
          </a:p>
        </p:txBody>
      </p:sp>
      <p:sp>
        <p:nvSpPr>
          <p:cNvPr id="7" name="TextBox 6">
            <a:extLst>
              <a:ext uri="{FF2B5EF4-FFF2-40B4-BE49-F238E27FC236}">
                <a16:creationId xmlns:a16="http://schemas.microsoft.com/office/drawing/2014/main" id="{5DFECCA9-A180-08A3-E390-EFCFA5FC01DA}"/>
              </a:ext>
            </a:extLst>
          </p:cNvPr>
          <p:cNvSpPr txBox="1"/>
          <p:nvPr/>
        </p:nvSpPr>
        <p:spPr>
          <a:xfrm>
            <a:off x="342334" y="989776"/>
            <a:ext cx="4653412" cy="461665"/>
          </a:xfrm>
          <a:prstGeom prst="rect">
            <a:avLst/>
          </a:prstGeom>
          <a:noFill/>
        </p:spPr>
        <p:txBody>
          <a:bodyPr wrap="square">
            <a:spAutoFit/>
          </a:bodyPr>
          <a:lstStyle/>
          <a:p>
            <a:pPr algn="l" rtl="0" fontAlgn="base">
              <a:spcBef>
                <a:spcPts val="1200"/>
              </a:spcBef>
            </a:pPr>
            <a:r>
              <a:rPr lang="en-US" sz="2400" b="1" i="0" u="none" strike="noStrike" dirty="0">
                <a:solidFill>
                  <a:schemeClr val="bg1">
                    <a:lumMod val="95000"/>
                  </a:schemeClr>
                </a:solidFill>
                <a:effectLst/>
                <a:latin typeface="+mj-lt"/>
              </a:rPr>
              <a:t>110 controls in 17 control </a:t>
            </a:r>
            <a:r>
              <a:rPr lang="en-US" sz="2400" b="1" dirty="0">
                <a:solidFill>
                  <a:schemeClr val="bg1">
                    <a:lumMod val="95000"/>
                  </a:schemeClr>
                </a:solidFill>
                <a:latin typeface="+mj-lt"/>
              </a:rPr>
              <a:t>f</a:t>
            </a:r>
            <a:r>
              <a:rPr lang="en-US" sz="2400" b="1" i="0" u="none" strike="noStrike" dirty="0">
                <a:solidFill>
                  <a:schemeClr val="bg1">
                    <a:lumMod val="95000"/>
                  </a:schemeClr>
                </a:solidFill>
                <a:effectLst/>
                <a:latin typeface="+mj-lt"/>
              </a:rPr>
              <a:t>amilies</a:t>
            </a:r>
          </a:p>
        </p:txBody>
      </p:sp>
    </p:spTree>
    <p:extLst>
      <p:ext uri="{BB962C8B-B14F-4D97-AF65-F5344CB8AC3E}">
        <p14:creationId xmlns:p14="http://schemas.microsoft.com/office/powerpoint/2010/main" val="3511608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B992-40BE-BDB9-2F6A-9C59FD8BC2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2BEEA70-B130-65B2-DD71-EBCB43FADBC5}"/>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NIST SP 800-171A</a:t>
            </a:r>
          </a:p>
        </p:txBody>
      </p:sp>
      <p:cxnSp>
        <p:nvCxnSpPr>
          <p:cNvPr id="5" name="Straight Connector 4">
            <a:extLst>
              <a:ext uri="{FF2B5EF4-FFF2-40B4-BE49-F238E27FC236}">
                <a16:creationId xmlns:a16="http://schemas.microsoft.com/office/drawing/2014/main" id="{4BA61878-62A2-436C-3768-23D992007BFB}"/>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55B61E1-7066-E3C7-797F-330DFFE638A8}"/>
              </a:ext>
            </a:extLst>
          </p:cNvPr>
          <p:cNvSpPr txBox="1"/>
          <p:nvPr/>
        </p:nvSpPr>
        <p:spPr>
          <a:xfrm>
            <a:off x="415382" y="1000634"/>
            <a:ext cx="6682367" cy="4154984"/>
          </a:xfrm>
          <a:prstGeom prst="rect">
            <a:avLst/>
          </a:prstGeom>
          <a:noFill/>
        </p:spPr>
        <p:txBody>
          <a:bodyPr wrap="square">
            <a:spAutoFit/>
          </a:bodyPr>
          <a:lstStyle/>
          <a:p>
            <a:pPr algn="l" rtl="0" fontAlgn="base">
              <a:spcBef>
                <a:spcPts val="1200"/>
              </a:spcBef>
            </a:pPr>
            <a:r>
              <a:rPr lang="en-US" sz="2400" i="0" u="none" strike="noStrike" dirty="0">
                <a:solidFill>
                  <a:schemeClr val="bg1">
                    <a:lumMod val="95000"/>
                  </a:schemeClr>
                </a:solidFill>
                <a:effectLst/>
              </a:rPr>
              <a:t>This publication provides organizations with </a:t>
            </a:r>
            <a:r>
              <a:rPr lang="en-US" sz="2400" b="1" i="0" u="none" strike="noStrike" dirty="0">
                <a:solidFill>
                  <a:schemeClr val="bg1">
                    <a:lumMod val="95000"/>
                  </a:schemeClr>
                </a:solidFill>
                <a:effectLst/>
              </a:rPr>
              <a:t>assessment procedures and a methodology</a:t>
            </a:r>
            <a:r>
              <a:rPr lang="en-US" sz="2400" i="0" u="none" strike="noStrike" dirty="0">
                <a:solidFill>
                  <a:schemeClr val="bg1">
                    <a:lumMod val="95000"/>
                  </a:schemeClr>
                </a:solidFill>
                <a:effectLst/>
              </a:rPr>
              <a:t> that can be used to conduct assessments of the security requirements in NIST Special Publication 800-171, Protecting Controlled Unclassified Information in Nonfederal Systems and Organizations. The assessment procedures are flexible and can be customized to the needs of organizations and assessors. Assessments can be conducted as independent, third-party assessments or as government-sponsored assessments.</a:t>
            </a:r>
          </a:p>
        </p:txBody>
      </p:sp>
      <p:sp>
        <p:nvSpPr>
          <p:cNvPr id="6" name="TextBox 5">
            <a:extLst>
              <a:ext uri="{FF2B5EF4-FFF2-40B4-BE49-F238E27FC236}">
                <a16:creationId xmlns:a16="http://schemas.microsoft.com/office/drawing/2014/main" id="{A7F96E8F-CADE-AB10-622A-8F89978E8B71}"/>
              </a:ext>
            </a:extLst>
          </p:cNvPr>
          <p:cNvSpPr txBox="1"/>
          <p:nvPr/>
        </p:nvSpPr>
        <p:spPr>
          <a:xfrm>
            <a:off x="7097751" y="6488668"/>
            <a:ext cx="4995189" cy="369332"/>
          </a:xfrm>
          <a:prstGeom prst="rect">
            <a:avLst/>
          </a:prstGeom>
          <a:noFill/>
        </p:spPr>
        <p:txBody>
          <a:bodyPr wrap="square">
            <a:spAutoFit/>
          </a:bodyPr>
          <a:lstStyle/>
          <a:p>
            <a:pPr algn="l" rtl="0" fontAlgn="base">
              <a:spcBef>
                <a:spcPts val="1200"/>
              </a:spcBef>
            </a:pPr>
            <a:r>
              <a:rPr lang="en-US" i="0" dirty="0">
                <a:solidFill>
                  <a:schemeClr val="bg1">
                    <a:lumMod val="95000"/>
                  </a:schemeClr>
                </a:solidFill>
                <a:effectLst/>
              </a:rPr>
              <a:t>https://csrc.nist.gov/pubs/sp/800/171/a/r3/final</a:t>
            </a:r>
          </a:p>
        </p:txBody>
      </p:sp>
      <p:pic>
        <p:nvPicPr>
          <p:cNvPr id="3" name="Picture 2">
            <a:extLst>
              <a:ext uri="{FF2B5EF4-FFF2-40B4-BE49-F238E27FC236}">
                <a16:creationId xmlns:a16="http://schemas.microsoft.com/office/drawing/2014/main" id="{5BF9FB61-62E6-744E-0E30-535AB7DFF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750" y="439288"/>
            <a:ext cx="4817803" cy="4060074"/>
          </a:xfrm>
          <a:prstGeom prst="rect">
            <a:avLst/>
          </a:prstGeom>
        </p:spPr>
      </p:pic>
      <p:sp>
        <p:nvSpPr>
          <p:cNvPr id="7" name="TextBox 6">
            <a:extLst>
              <a:ext uri="{FF2B5EF4-FFF2-40B4-BE49-F238E27FC236}">
                <a16:creationId xmlns:a16="http://schemas.microsoft.com/office/drawing/2014/main" id="{E22C0890-35D1-941D-404E-2077F5D42654}"/>
              </a:ext>
            </a:extLst>
          </p:cNvPr>
          <p:cNvSpPr txBox="1"/>
          <p:nvPr/>
        </p:nvSpPr>
        <p:spPr>
          <a:xfrm>
            <a:off x="7794836" y="4732444"/>
            <a:ext cx="3601017" cy="1200329"/>
          </a:xfrm>
          <a:prstGeom prst="rect">
            <a:avLst/>
          </a:prstGeom>
          <a:noFill/>
        </p:spPr>
        <p:txBody>
          <a:bodyPr wrap="square">
            <a:spAutoFit/>
          </a:bodyPr>
          <a:lstStyle/>
          <a:p>
            <a:pPr algn="l" rtl="0" fontAlgn="base">
              <a:spcBef>
                <a:spcPts val="1200"/>
              </a:spcBef>
            </a:pPr>
            <a:r>
              <a:rPr lang="en-US" sz="2400" dirty="0">
                <a:solidFill>
                  <a:srgbClr val="34A8A9"/>
                </a:solidFill>
              </a:rPr>
              <a:t>320 assessment objectives for 110 controls in 17 control families</a:t>
            </a:r>
          </a:p>
        </p:txBody>
      </p:sp>
    </p:spTree>
    <p:extLst>
      <p:ext uri="{BB962C8B-B14F-4D97-AF65-F5344CB8AC3E}">
        <p14:creationId xmlns:p14="http://schemas.microsoft.com/office/powerpoint/2010/main" val="4025179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B992-40BE-BDB9-2F6A-9C59FD8BC2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2BEEA70-B130-65B2-DD71-EBCB43FADBC5}"/>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NIST SP 800-172</a:t>
            </a:r>
          </a:p>
        </p:txBody>
      </p:sp>
      <p:cxnSp>
        <p:nvCxnSpPr>
          <p:cNvPr id="5" name="Straight Connector 4">
            <a:extLst>
              <a:ext uri="{FF2B5EF4-FFF2-40B4-BE49-F238E27FC236}">
                <a16:creationId xmlns:a16="http://schemas.microsoft.com/office/drawing/2014/main" id="{4BA61878-62A2-436C-3768-23D992007BFB}"/>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F96E8F-CADE-AB10-622A-8F89978E8B71}"/>
              </a:ext>
            </a:extLst>
          </p:cNvPr>
          <p:cNvSpPr txBox="1"/>
          <p:nvPr/>
        </p:nvSpPr>
        <p:spPr>
          <a:xfrm>
            <a:off x="7097751" y="6488668"/>
            <a:ext cx="4995189" cy="369332"/>
          </a:xfrm>
          <a:prstGeom prst="rect">
            <a:avLst/>
          </a:prstGeom>
          <a:noFill/>
        </p:spPr>
        <p:txBody>
          <a:bodyPr wrap="square">
            <a:spAutoFit/>
          </a:bodyPr>
          <a:lstStyle/>
          <a:p>
            <a:pPr algn="l" rtl="0" fontAlgn="base">
              <a:spcBef>
                <a:spcPts val="1200"/>
              </a:spcBef>
            </a:pPr>
            <a:r>
              <a:rPr lang="en-US" i="0" dirty="0">
                <a:solidFill>
                  <a:schemeClr val="bg1">
                    <a:lumMod val="95000"/>
                  </a:schemeClr>
                </a:solidFill>
                <a:effectLst/>
              </a:rPr>
              <a:t>https://csrc.nist.gov/Pubs/sp/800/172/Final</a:t>
            </a:r>
          </a:p>
        </p:txBody>
      </p:sp>
      <p:sp>
        <p:nvSpPr>
          <p:cNvPr id="3" name="TextBox 2">
            <a:extLst>
              <a:ext uri="{FF2B5EF4-FFF2-40B4-BE49-F238E27FC236}">
                <a16:creationId xmlns:a16="http://schemas.microsoft.com/office/drawing/2014/main" id="{7A526794-1BD3-441D-133A-ED5BB4C27CFA}"/>
              </a:ext>
            </a:extLst>
          </p:cNvPr>
          <p:cNvSpPr txBox="1"/>
          <p:nvPr/>
        </p:nvSpPr>
        <p:spPr>
          <a:xfrm>
            <a:off x="276446" y="1149067"/>
            <a:ext cx="7451349" cy="4524315"/>
          </a:xfrm>
          <a:prstGeom prst="rect">
            <a:avLst/>
          </a:prstGeom>
          <a:noFill/>
        </p:spPr>
        <p:txBody>
          <a:bodyPr wrap="square">
            <a:spAutoFit/>
          </a:bodyPr>
          <a:lstStyle/>
          <a:p>
            <a:pPr algn="l" rtl="0" fontAlgn="base">
              <a:spcBef>
                <a:spcPts val="1200"/>
              </a:spcBef>
            </a:pPr>
            <a:r>
              <a:rPr lang="en-US" i="0" u="none" strike="noStrike" dirty="0">
                <a:solidFill>
                  <a:schemeClr val="bg1">
                    <a:lumMod val="95000"/>
                  </a:schemeClr>
                </a:solidFill>
                <a:effectLst/>
              </a:rPr>
              <a:t>“In certain situations, CUI may be associated with a </a:t>
            </a:r>
            <a:r>
              <a:rPr lang="en-US" b="1" i="0" u="none" strike="noStrike" dirty="0">
                <a:solidFill>
                  <a:schemeClr val="bg1">
                    <a:lumMod val="95000"/>
                  </a:schemeClr>
                </a:solidFill>
                <a:effectLst/>
              </a:rPr>
              <a:t>critical program or a high value asset</a:t>
            </a:r>
            <a:r>
              <a:rPr lang="en-US" i="0" u="none" strike="noStrike" dirty="0">
                <a:solidFill>
                  <a:schemeClr val="bg1">
                    <a:lumMod val="95000"/>
                  </a:schemeClr>
                </a:solidFill>
                <a:effectLst/>
              </a:rPr>
              <a:t>. These critical programs and high value assets are potential targets for the </a:t>
            </a:r>
            <a:r>
              <a:rPr lang="en-US" b="1" i="0" u="none" strike="noStrike" dirty="0">
                <a:solidFill>
                  <a:schemeClr val="bg1">
                    <a:lumMod val="95000"/>
                  </a:schemeClr>
                </a:solidFill>
                <a:effectLst/>
              </a:rPr>
              <a:t>advanced persistent threat </a:t>
            </a:r>
            <a:r>
              <a:rPr lang="en-US" i="0" u="none" strike="noStrike" dirty="0">
                <a:solidFill>
                  <a:schemeClr val="bg1">
                    <a:lumMod val="95000"/>
                  </a:schemeClr>
                </a:solidFill>
                <a:effectLst/>
              </a:rPr>
              <a:t>(APT). An APT is an adversary or adversarial group that possesses the expertise and resources that allow it to create opportunities to achieve its objectives by using multiple attack vectors, including cyber, physical, and deception. The APT objectives include establishing a foothold within the infrastructure of targeted organizations for purposes of exfiltrating information; undermining or impeding critical aspects of a mission, function, program, or organization; or positioning itself to carry out these objectives in the future. The APT pursues its objectives repeatedly over an extended period, adapts to defenders’ efforts to resist it, and is determined to maintain the level of interaction needed to execute its objectives. While the category of CUI itself does not require greater protection, </a:t>
            </a:r>
            <a:r>
              <a:rPr lang="en-US" b="1" i="0" u="none" strike="noStrike" dirty="0">
                <a:solidFill>
                  <a:schemeClr val="bg1">
                    <a:lumMod val="95000"/>
                  </a:schemeClr>
                </a:solidFill>
                <a:effectLst/>
              </a:rPr>
              <a:t>CUI associated with critical programs or high value assets is at greater risk because the APT is more likely to target such information </a:t>
            </a:r>
            <a:r>
              <a:rPr lang="en-US" i="0" u="none" strike="noStrike" dirty="0">
                <a:solidFill>
                  <a:schemeClr val="bg1">
                    <a:lumMod val="95000"/>
                  </a:schemeClr>
                </a:solidFill>
                <a:effectLst/>
              </a:rPr>
              <a:t>and therefore requires additional protection.”</a:t>
            </a:r>
          </a:p>
        </p:txBody>
      </p:sp>
      <p:pic>
        <p:nvPicPr>
          <p:cNvPr id="7" name="Picture 6">
            <a:extLst>
              <a:ext uri="{FF2B5EF4-FFF2-40B4-BE49-F238E27FC236}">
                <a16:creationId xmlns:a16="http://schemas.microsoft.com/office/drawing/2014/main" id="{1899B9A0-19C1-8756-CDA4-E147783EC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7795" y="241511"/>
            <a:ext cx="3996885" cy="5991120"/>
          </a:xfrm>
          <a:prstGeom prst="rect">
            <a:avLst/>
          </a:prstGeom>
          <a:ln>
            <a:solidFill>
              <a:schemeClr val="bg2"/>
            </a:solidFill>
          </a:ln>
        </p:spPr>
      </p:pic>
    </p:spTree>
    <p:extLst>
      <p:ext uri="{BB962C8B-B14F-4D97-AF65-F5344CB8AC3E}">
        <p14:creationId xmlns:p14="http://schemas.microsoft.com/office/powerpoint/2010/main" val="739016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EAE1A-EDA1-E8EA-FB3D-0B7B02E1DE4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65ED6B1-7D90-A2B5-0470-7BAEA5A6EE94}"/>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CMMC Levels</a:t>
            </a:r>
          </a:p>
        </p:txBody>
      </p:sp>
      <p:cxnSp>
        <p:nvCxnSpPr>
          <p:cNvPr id="5" name="Straight Connector 4">
            <a:extLst>
              <a:ext uri="{FF2B5EF4-FFF2-40B4-BE49-F238E27FC236}">
                <a16:creationId xmlns:a16="http://schemas.microsoft.com/office/drawing/2014/main" id="{FEBB7B1F-D373-44EE-4DED-957A57B477F8}"/>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7BDFDF3-5BB3-966B-C1DB-862B692E1C8F}"/>
              </a:ext>
            </a:extLst>
          </p:cNvPr>
          <p:cNvSpPr txBox="1"/>
          <p:nvPr/>
        </p:nvSpPr>
        <p:spPr>
          <a:xfrm>
            <a:off x="81461" y="1559683"/>
            <a:ext cx="5968574" cy="4154984"/>
          </a:xfrm>
          <a:prstGeom prst="rect">
            <a:avLst/>
          </a:prstGeom>
          <a:noFill/>
        </p:spPr>
        <p:txBody>
          <a:bodyPr wrap="square">
            <a:spAutoFit/>
          </a:bodyPr>
          <a:lstStyle/>
          <a:p>
            <a:pPr algn="l" rtl="0" fontAlgn="base">
              <a:spcBef>
                <a:spcPts val="1200"/>
              </a:spcBef>
            </a:pPr>
            <a:endParaRPr lang="en-US" i="0" u="none" strike="noStrike" dirty="0">
              <a:solidFill>
                <a:schemeClr val="bg1">
                  <a:lumMod val="95000"/>
                </a:schemeClr>
              </a:solidFill>
              <a:effectLst/>
            </a:endParaRPr>
          </a:p>
          <a:p>
            <a:pPr algn="l" rtl="0" fontAlgn="base">
              <a:spcBef>
                <a:spcPts val="1200"/>
              </a:spcBef>
            </a:pPr>
            <a:r>
              <a:rPr lang="en-US" b="1" i="0" u="none" strike="noStrike" dirty="0">
                <a:solidFill>
                  <a:schemeClr val="bg1">
                    <a:lumMod val="95000"/>
                  </a:schemeClr>
                </a:solidFill>
                <a:effectLst/>
              </a:rPr>
              <a:t>Level 1 (17 practices). </a:t>
            </a:r>
            <a:r>
              <a:rPr lang="en-US" i="0" u="none" strike="noStrike" dirty="0">
                <a:solidFill>
                  <a:schemeClr val="bg1">
                    <a:lumMod val="95000"/>
                  </a:schemeClr>
                </a:solidFill>
                <a:effectLst/>
              </a:rPr>
              <a:t>An organization must demonstrate basic cyber hygiene practices to protect Federal Contract Information (FCI). </a:t>
            </a:r>
          </a:p>
          <a:p>
            <a:pPr algn="l" rtl="0" fontAlgn="base">
              <a:spcBef>
                <a:spcPts val="1200"/>
              </a:spcBef>
            </a:pPr>
            <a:r>
              <a:rPr lang="en-US" b="1" i="0" u="none" strike="noStrike" dirty="0">
                <a:solidFill>
                  <a:schemeClr val="bg1">
                    <a:lumMod val="95000"/>
                  </a:schemeClr>
                </a:solidFill>
                <a:effectLst/>
              </a:rPr>
              <a:t>Level 2 (110 practices). </a:t>
            </a:r>
            <a:r>
              <a:rPr lang="en-US" i="0" u="none" strike="noStrike" dirty="0">
                <a:solidFill>
                  <a:schemeClr val="bg1">
                    <a:lumMod val="95000"/>
                  </a:schemeClr>
                </a:solidFill>
                <a:effectLst/>
              </a:rPr>
              <a:t>An organization must have an institutionalized management plan to implement good cyber hygiene practices to safeguard CUI, including 110 NIST 800-171 r2</a:t>
            </a:r>
            <a:r>
              <a:rPr lang="en-US" dirty="0">
                <a:solidFill>
                  <a:schemeClr val="bg1">
                    <a:lumMod val="95000"/>
                  </a:schemeClr>
                </a:solidFill>
              </a:rPr>
              <a:t> controls</a:t>
            </a:r>
            <a:r>
              <a:rPr lang="en-US" i="0" u="none" strike="noStrike" dirty="0">
                <a:solidFill>
                  <a:schemeClr val="bg1">
                    <a:lumMod val="95000"/>
                  </a:schemeClr>
                </a:solidFill>
                <a:effectLst/>
              </a:rPr>
              <a:t> and 320 800-171A objectives.</a:t>
            </a:r>
          </a:p>
          <a:p>
            <a:pPr algn="l" rtl="0" fontAlgn="base">
              <a:spcBef>
                <a:spcPts val="1200"/>
              </a:spcBef>
            </a:pPr>
            <a:r>
              <a:rPr lang="en-US" b="1" i="0" u="none" strike="noStrike" dirty="0">
                <a:solidFill>
                  <a:schemeClr val="bg1">
                    <a:lumMod val="95000"/>
                  </a:schemeClr>
                </a:solidFill>
                <a:effectLst/>
              </a:rPr>
              <a:t>Level 3 (Optimizing 110+ practices). </a:t>
            </a:r>
            <a:r>
              <a:rPr lang="en-US" i="0" u="none" strike="noStrike" dirty="0">
                <a:solidFill>
                  <a:schemeClr val="bg1">
                    <a:lumMod val="95000"/>
                  </a:schemeClr>
                </a:solidFill>
                <a:effectLst/>
              </a:rPr>
              <a:t>An organization must have standardized and optimized processes in place and additional enhanced practices that detect and respond to changing tactics, techniques and procedures (TTPs) of advanced persistent threats (APTs). Implements NIST 800-172.</a:t>
            </a:r>
          </a:p>
        </p:txBody>
      </p:sp>
      <p:sp>
        <p:nvSpPr>
          <p:cNvPr id="7" name="TextBox 6">
            <a:extLst>
              <a:ext uri="{FF2B5EF4-FFF2-40B4-BE49-F238E27FC236}">
                <a16:creationId xmlns:a16="http://schemas.microsoft.com/office/drawing/2014/main" id="{3174FE34-70E5-0C93-D904-0138290D33A9}"/>
              </a:ext>
            </a:extLst>
          </p:cNvPr>
          <p:cNvSpPr txBox="1"/>
          <p:nvPr/>
        </p:nvSpPr>
        <p:spPr>
          <a:xfrm>
            <a:off x="7853246" y="6408241"/>
            <a:ext cx="4424246" cy="369332"/>
          </a:xfrm>
          <a:prstGeom prst="rect">
            <a:avLst/>
          </a:prstGeom>
          <a:noFill/>
        </p:spPr>
        <p:txBody>
          <a:bodyPr wrap="square">
            <a:spAutoFit/>
          </a:bodyPr>
          <a:lstStyle/>
          <a:p>
            <a:r>
              <a:rPr lang="en-US" dirty="0">
                <a:solidFill>
                  <a:schemeClr val="bg1">
                    <a:lumMod val="95000"/>
                  </a:schemeClr>
                </a:solidFill>
              </a:rPr>
              <a:t>https://dodcio.defense.gov/CMMC/Model/</a:t>
            </a:r>
          </a:p>
        </p:txBody>
      </p:sp>
      <p:grpSp>
        <p:nvGrpSpPr>
          <p:cNvPr id="10" name="Group 9">
            <a:extLst>
              <a:ext uri="{FF2B5EF4-FFF2-40B4-BE49-F238E27FC236}">
                <a16:creationId xmlns:a16="http://schemas.microsoft.com/office/drawing/2014/main" id="{861241D2-C77D-07E8-FBC4-E4D1C7E397E7}"/>
              </a:ext>
            </a:extLst>
          </p:cNvPr>
          <p:cNvGrpSpPr/>
          <p:nvPr/>
        </p:nvGrpSpPr>
        <p:grpSpPr>
          <a:xfrm>
            <a:off x="6050035" y="1857247"/>
            <a:ext cx="5904022" cy="4087400"/>
            <a:chOff x="6010507" y="1000634"/>
            <a:chExt cx="5904022" cy="4087400"/>
          </a:xfrm>
        </p:grpSpPr>
        <p:pic>
          <p:nvPicPr>
            <p:cNvPr id="8" name="Picture 7" descr="A diagram of a model&#10;&#10;Description automatically generated">
              <a:extLst>
                <a:ext uri="{FF2B5EF4-FFF2-40B4-BE49-F238E27FC236}">
                  <a16:creationId xmlns:a16="http://schemas.microsoft.com/office/drawing/2014/main" id="{455236B0-4F22-F8D6-C794-9A6A8F394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507" y="1000634"/>
              <a:ext cx="5904022" cy="4087400"/>
            </a:xfrm>
            <a:prstGeom prst="rect">
              <a:avLst/>
            </a:prstGeom>
          </p:spPr>
        </p:pic>
        <p:sp>
          <p:nvSpPr>
            <p:cNvPr id="9" name="Rectangle 8">
              <a:extLst>
                <a:ext uri="{FF2B5EF4-FFF2-40B4-BE49-F238E27FC236}">
                  <a16:creationId xmlns:a16="http://schemas.microsoft.com/office/drawing/2014/main" id="{6A4D3DC0-5E11-A8A9-CF95-DFEDE2CE1675}"/>
                </a:ext>
              </a:extLst>
            </p:cNvPr>
            <p:cNvSpPr/>
            <p:nvPr/>
          </p:nvSpPr>
          <p:spPr>
            <a:xfrm>
              <a:off x="8820615" y="4125950"/>
              <a:ext cx="490654" cy="278781"/>
            </a:xfrm>
            <a:prstGeom prst="rect">
              <a:avLst/>
            </a:prstGeom>
            <a:solidFill>
              <a:srgbClr val="E4C4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17</a:t>
              </a:r>
            </a:p>
          </p:txBody>
        </p:sp>
      </p:grpSp>
      <p:sp>
        <p:nvSpPr>
          <p:cNvPr id="12" name="TextBox 11">
            <a:extLst>
              <a:ext uri="{FF2B5EF4-FFF2-40B4-BE49-F238E27FC236}">
                <a16:creationId xmlns:a16="http://schemas.microsoft.com/office/drawing/2014/main" id="{9C492806-CB2B-DAC9-16A2-CB4632126281}"/>
              </a:ext>
            </a:extLst>
          </p:cNvPr>
          <p:cNvSpPr txBox="1"/>
          <p:nvPr/>
        </p:nvSpPr>
        <p:spPr>
          <a:xfrm>
            <a:off x="111197" y="913353"/>
            <a:ext cx="11530675" cy="707886"/>
          </a:xfrm>
          <a:prstGeom prst="rect">
            <a:avLst/>
          </a:prstGeom>
          <a:noFill/>
        </p:spPr>
        <p:txBody>
          <a:bodyPr wrap="square">
            <a:spAutoFit/>
          </a:bodyPr>
          <a:lstStyle/>
          <a:p>
            <a:pPr algn="l" rtl="0" fontAlgn="base">
              <a:spcBef>
                <a:spcPts val="1200"/>
              </a:spcBef>
            </a:pPr>
            <a:r>
              <a:rPr lang="en-US" sz="2000" i="0" u="none" strike="noStrike" dirty="0">
                <a:solidFill>
                  <a:schemeClr val="bg1">
                    <a:lumMod val="95000"/>
                  </a:schemeClr>
                </a:solidFill>
                <a:effectLst/>
              </a:rPr>
              <a:t>Cybersecurity Maturity Model Certification (CMMC) Model Overview https://dodcio.defense.gov/Portals/0/Documents/CMMC/ModelOverview_V2.0_FINAL2_20211202_508.pdf </a:t>
            </a:r>
          </a:p>
        </p:txBody>
      </p:sp>
    </p:spTree>
    <p:extLst>
      <p:ext uri="{BB962C8B-B14F-4D97-AF65-F5344CB8AC3E}">
        <p14:creationId xmlns:p14="http://schemas.microsoft.com/office/powerpoint/2010/main" val="3986184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EAE1A-EDA1-E8EA-FB3D-0B7B02E1DE4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65ED6B1-7D90-A2B5-0470-7BAEA5A6EE94}"/>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CMMC Level 1</a:t>
            </a:r>
          </a:p>
        </p:txBody>
      </p:sp>
      <p:cxnSp>
        <p:nvCxnSpPr>
          <p:cNvPr id="5" name="Straight Connector 4">
            <a:extLst>
              <a:ext uri="{FF2B5EF4-FFF2-40B4-BE49-F238E27FC236}">
                <a16:creationId xmlns:a16="http://schemas.microsoft.com/office/drawing/2014/main" id="{FEBB7B1F-D373-44EE-4DED-957A57B477F8}"/>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7BDFDF3-5BB3-966B-C1DB-862B692E1C8F}"/>
              </a:ext>
            </a:extLst>
          </p:cNvPr>
          <p:cNvSpPr txBox="1"/>
          <p:nvPr/>
        </p:nvSpPr>
        <p:spPr>
          <a:xfrm>
            <a:off x="276446" y="1132497"/>
            <a:ext cx="6348524" cy="4031873"/>
          </a:xfrm>
          <a:prstGeom prst="rect">
            <a:avLst/>
          </a:prstGeom>
          <a:noFill/>
        </p:spPr>
        <p:txBody>
          <a:bodyPr wrap="square">
            <a:spAutoFit/>
          </a:bodyPr>
          <a:lstStyle/>
          <a:p>
            <a:pPr algn="l" rtl="0" fontAlgn="base">
              <a:spcBef>
                <a:spcPts val="1200"/>
              </a:spcBef>
            </a:pPr>
            <a:r>
              <a:rPr lang="en-US" sz="2400" i="0" u="none" strike="noStrike" dirty="0">
                <a:solidFill>
                  <a:schemeClr val="bg1">
                    <a:lumMod val="95000"/>
                  </a:schemeClr>
                </a:solidFill>
                <a:effectLst/>
              </a:rPr>
              <a:t>CMMC Self Assessment Scope – level 1</a:t>
            </a:r>
          </a:p>
          <a:p>
            <a:pPr algn="l" rtl="0" fontAlgn="base">
              <a:spcBef>
                <a:spcPts val="1200"/>
              </a:spcBef>
            </a:pPr>
            <a:r>
              <a:rPr lang="en-US" sz="2400" dirty="0">
                <a:solidFill>
                  <a:schemeClr val="bg1">
                    <a:lumMod val="95000"/>
                  </a:schemeClr>
                </a:solidFill>
                <a:hlinkClick r:id="rId3"/>
              </a:rPr>
              <a:t>https://dodcio.defense.gov/Portals/0/Documents/CMMC/Scope_Level1_V2.0_FINAL_20211202_508.pdf</a:t>
            </a:r>
            <a:r>
              <a:rPr lang="en-US" sz="2400" dirty="0">
                <a:solidFill>
                  <a:schemeClr val="bg1">
                    <a:lumMod val="95000"/>
                  </a:schemeClr>
                </a:solidFill>
              </a:rPr>
              <a:t> </a:t>
            </a:r>
          </a:p>
          <a:p>
            <a:pPr algn="l" rtl="0" fontAlgn="base">
              <a:spcBef>
                <a:spcPts val="1200"/>
              </a:spcBef>
            </a:pPr>
            <a:r>
              <a:rPr lang="en-US" sz="2400" i="0" u="none" strike="noStrike" dirty="0">
                <a:solidFill>
                  <a:schemeClr val="bg1">
                    <a:lumMod val="95000"/>
                  </a:schemeClr>
                </a:solidFill>
                <a:effectLst/>
              </a:rPr>
              <a:t>CMMC Self-Assessment Guide - level 1 </a:t>
            </a:r>
          </a:p>
          <a:p>
            <a:pPr algn="l" rtl="0" fontAlgn="base">
              <a:spcBef>
                <a:spcPts val="1200"/>
              </a:spcBef>
            </a:pPr>
            <a:r>
              <a:rPr lang="en-US" sz="2400" i="0" u="none" strike="noStrike" dirty="0">
                <a:solidFill>
                  <a:schemeClr val="bg1">
                    <a:lumMod val="95000"/>
                  </a:schemeClr>
                </a:solidFill>
                <a:effectLst/>
                <a:hlinkClick r:id="rId4"/>
              </a:rPr>
              <a:t>https://dodcio.defense.gov/Portals/0/Documents/CMMC/AssessmentGuideL1v2.pdf</a:t>
            </a:r>
            <a:endParaRPr lang="en-US" sz="2400" i="0" u="none" strike="noStrike" dirty="0">
              <a:solidFill>
                <a:schemeClr val="bg1">
                  <a:lumMod val="95000"/>
                </a:schemeClr>
              </a:solidFill>
              <a:effectLst/>
            </a:endParaRPr>
          </a:p>
          <a:p>
            <a:pPr algn="l" rtl="0" fontAlgn="base">
              <a:spcBef>
                <a:spcPts val="1200"/>
              </a:spcBef>
            </a:pPr>
            <a:r>
              <a:rPr lang="en-US" sz="2400" dirty="0">
                <a:solidFill>
                  <a:schemeClr val="bg1">
                    <a:lumMod val="95000"/>
                  </a:schemeClr>
                </a:solidFill>
              </a:rPr>
              <a:t>Results are documented in SSP and POA&amp;M, self-reported in Supplier Performance Risk System.</a:t>
            </a:r>
          </a:p>
        </p:txBody>
      </p:sp>
      <p:sp>
        <p:nvSpPr>
          <p:cNvPr id="3" name="TextBox 2">
            <a:extLst>
              <a:ext uri="{FF2B5EF4-FFF2-40B4-BE49-F238E27FC236}">
                <a16:creationId xmlns:a16="http://schemas.microsoft.com/office/drawing/2014/main" id="{9BA38678-77AB-A57A-EC3F-E6A75729DBAC}"/>
              </a:ext>
            </a:extLst>
          </p:cNvPr>
          <p:cNvSpPr txBox="1"/>
          <p:nvPr/>
        </p:nvSpPr>
        <p:spPr>
          <a:xfrm>
            <a:off x="6790484" y="849721"/>
            <a:ext cx="5125070" cy="4708981"/>
          </a:xfrm>
          <a:prstGeom prst="rect">
            <a:avLst/>
          </a:prstGeom>
          <a:noFill/>
        </p:spPr>
        <p:txBody>
          <a:bodyPr wrap="square">
            <a:spAutoFit/>
          </a:bodyPr>
          <a:lstStyle/>
          <a:p>
            <a:pPr algn="l" rtl="0" fontAlgn="base">
              <a:spcBef>
                <a:spcPts val="1200"/>
              </a:spcBef>
            </a:pPr>
            <a:r>
              <a:rPr lang="en-US" sz="2400" i="0" u="none" strike="noStrike" dirty="0">
                <a:solidFill>
                  <a:schemeClr val="bg1">
                    <a:lumMod val="95000"/>
                  </a:schemeClr>
                </a:solidFill>
                <a:effectLst/>
              </a:rPr>
              <a:t>Limited to these controls:</a:t>
            </a:r>
          </a:p>
          <a:p>
            <a:pPr algn="l" rtl="0" fontAlgn="base">
              <a:spcBef>
                <a:spcPts val="1200"/>
              </a:spcBef>
            </a:pPr>
            <a:r>
              <a:rPr lang="en-US" sz="2400" dirty="0">
                <a:solidFill>
                  <a:schemeClr val="bg1">
                    <a:lumMod val="95000"/>
                  </a:schemeClr>
                </a:solidFill>
              </a:rPr>
              <a:t>AC: AC.L1-3.1.1, AC.L1-3.1.2, AC.L1-3.1.20, AC.L1-3.1.22</a:t>
            </a:r>
          </a:p>
          <a:p>
            <a:pPr algn="l" rtl="0" fontAlgn="base">
              <a:spcBef>
                <a:spcPts val="1200"/>
              </a:spcBef>
            </a:pPr>
            <a:r>
              <a:rPr lang="en-US" sz="2400" i="0" u="none" strike="noStrike" dirty="0">
                <a:solidFill>
                  <a:schemeClr val="bg1">
                    <a:lumMod val="95000"/>
                  </a:schemeClr>
                </a:solidFill>
                <a:effectLst/>
              </a:rPr>
              <a:t>IA: IA.L1-3.5.1, IA.L1</a:t>
            </a:r>
            <a:r>
              <a:rPr lang="en-US" sz="2400" dirty="0">
                <a:solidFill>
                  <a:schemeClr val="bg1">
                    <a:lumMod val="95000"/>
                  </a:schemeClr>
                </a:solidFill>
              </a:rPr>
              <a:t>-3.5.2</a:t>
            </a:r>
          </a:p>
          <a:p>
            <a:pPr algn="l" rtl="0" fontAlgn="base">
              <a:spcBef>
                <a:spcPts val="1200"/>
              </a:spcBef>
            </a:pPr>
            <a:r>
              <a:rPr lang="en-US" sz="2400" i="0" u="none" strike="noStrike" dirty="0">
                <a:solidFill>
                  <a:schemeClr val="bg1">
                    <a:lumMod val="95000"/>
                  </a:schemeClr>
                </a:solidFill>
                <a:effectLst/>
              </a:rPr>
              <a:t>MP: MP.L1-3.8.3</a:t>
            </a:r>
          </a:p>
          <a:p>
            <a:pPr algn="l" rtl="0" fontAlgn="base">
              <a:spcBef>
                <a:spcPts val="1200"/>
              </a:spcBef>
            </a:pPr>
            <a:r>
              <a:rPr lang="en-US" sz="2400" dirty="0">
                <a:solidFill>
                  <a:schemeClr val="bg1">
                    <a:lumMod val="95000"/>
                  </a:schemeClr>
                </a:solidFill>
              </a:rPr>
              <a:t>PE: PE.L1-3.10.1, PE.L1-3.10.3, PE.L1-3.10.4, PE.L1-3.10.5</a:t>
            </a:r>
          </a:p>
          <a:p>
            <a:pPr algn="l" rtl="0" fontAlgn="base">
              <a:spcBef>
                <a:spcPts val="1200"/>
              </a:spcBef>
            </a:pPr>
            <a:r>
              <a:rPr lang="en-US" sz="2400" i="0" u="none" strike="noStrike" dirty="0">
                <a:solidFill>
                  <a:schemeClr val="bg1">
                    <a:lumMod val="95000"/>
                  </a:schemeClr>
                </a:solidFill>
                <a:effectLst/>
              </a:rPr>
              <a:t>SC: SC.L1-3.13.1</a:t>
            </a:r>
            <a:r>
              <a:rPr lang="en-US" sz="2400" dirty="0">
                <a:solidFill>
                  <a:schemeClr val="bg1">
                    <a:lumMod val="95000"/>
                  </a:schemeClr>
                </a:solidFill>
              </a:rPr>
              <a:t>, SC.L1-3.13.5</a:t>
            </a:r>
          </a:p>
          <a:p>
            <a:pPr algn="l" rtl="0" fontAlgn="base">
              <a:spcBef>
                <a:spcPts val="1200"/>
              </a:spcBef>
            </a:pPr>
            <a:r>
              <a:rPr lang="en-US" sz="2400" i="0" u="none" strike="noStrike" dirty="0">
                <a:solidFill>
                  <a:schemeClr val="bg1">
                    <a:lumMod val="95000"/>
                  </a:schemeClr>
                </a:solidFill>
                <a:effectLst/>
              </a:rPr>
              <a:t>SI: SI.L1-3.1</a:t>
            </a:r>
            <a:r>
              <a:rPr lang="en-US" sz="2400" dirty="0">
                <a:solidFill>
                  <a:schemeClr val="bg1">
                    <a:lumMod val="95000"/>
                  </a:schemeClr>
                </a:solidFill>
              </a:rPr>
              <a:t>4.1, SI.L1-3.14.2, SI.L1-3.14.4, SI.L1-3.14.5</a:t>
            </a:r>
            <a:endParaRPr lang="en-US" sz="2400" i="0" u="none" strike="noStrike" dirty="0">
              <a:solidFill>
                <a:schemeClr val="bg1">
                  <a:lumMod val="95000"/>
                </a:schemeClr>
              </a:solidFill>
              <a:effectLst/>
            </a:endParaRPr>
          </a:p>
        </p:txBody>
      </p:sp>
    </p:spTree>
    <p:extLst>
      <p:ext uri="{BB962C8B-B14F-4D97-AF65-F5344CB8AC3E}">
        <p14:creationId xmlns:p14="http://schemas.microsoft.com/office/powerpoint/2010/main" val="3706364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EAE1A-EDA1-E8EA-FB3D-0B7B02E1DE4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65ED6B1-7D90-A2B5-0470-7BAEA5A6EE94}"/>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CMMC Level 2</a:t>
            </a:r>
          </a:p>
        </p:txBody>
      </p:sp>
      <p:cxnSp>
        <p:nvCxnSpPr>
          <p:cNvPr id="5" name="Straight Connector 4">
            <a:extLst>
              <a:ext uri="{FF2B5EF4-FFF2-40B4-BE49-F238E27FC236}">
                <a16:creationId xmlns:a16="http://schemas.microsoft.com/office/drawing/2014/main" id="{FEBB7B1F-D373-44EE-4DED-957A57B477F8}"/>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7BDFDF3-5BB3-966B-C1DB-862B692E1C8F}"/>
              </a:ext>
            </a:extLst>
          </p:cNvPr>
          <p:cNvSpPr txBox="1"/>
          <p:nvPr/>
        </p:nvSpPr>
        <p:spPr>
          <a:xfrm>
            <a:off x="276446" y="951375"/>
            <a:ext cx="6348524" cy="4555093"/>
          </a:xfrm>
          <a:prstGeom prst="rect">
            <a:avLst/>
          </a:prstGeom>
          <a:noFill/>
        </p:spPr>
        <p:txBody>
          <a:bodyPr wrap="square">
            <a:spAutoFit/>
          </a:bodyPr>
          <a:lstStyle/>
          <a:p>
            <a:pPr fontAlgn="base">
              <a:spcBef>
                <a:spcPts val="1200"/>
              </a:spcBef>
            </a:pPr>
            <a:r>
              <a:rPr lang="en-US" sz="2400" i="0" u="none" strike="noStrike" dirty="0">
                <a:solidFill>
                  <a:schemeClr val="bg1">
                    <a:lumMod val="95000"/>
                  </a:schemeClr>
                </a:solidFill>
                <a:effectLst/>
              </a:rPr>
              <a:t>CMMC Assessment Scope - Level 2 </a:t>
            </a:r>
          </a:p>
          <a:p>
            <a:pPr fontAlgn="base">
              <a:spcBef>
                <a:spcPts val="1200"/>
              </a:spcBef>
            </a:pPr>
            <a:r>
              <a:rPr lang="en-US" sz="2400" i="0" u="none" strike="noStrike" dirty="0">
                <a:solidFill>
                  <a:schemeClr val="bg1">
                    <a:lumMod val="95000"/>
                  </a:schemeClr>
                </a:solidFill>
                <a:effectLst/>
                <a:hlinkClick r:id="rId3"/>
              </a:rPr>
              <a:t>https://dodcio.defense.gov/Portals/0/Documents/CMMC/Scope_Level2_V2.0_FINAL_20211202_508.pdf</a:t>
            </a:r>
            <a:r>
              <a:rPr lang="en-US" sz="2400" i="0" u="none" strike="noStrike" dirty="0">
                <a:solidFill>
                  <a:schemeClr val="bg1">
                    <a:lumMod val="95000"/>
                  </a:schemeClr>
                </a:solidFill>
                <a:effectLst/>
              </a:rPr>
              <a:t> </a:t>
            </a:r>
          </a:p>
          <a:p>
            <a:pPr fontAlgn="base">
              <a:spcBef>
                <a:spcPts val="1200"/>
              </a:spcBef>
            </a:pPr>
            <a:r>
              <a:rPr lang="en-US" sz="2400" i="0" u="none" strike="noStrike" dirty="0">
                <a:solidFill>
                  <a:schemeClr val="bg1">
                    <a:lumMod val="95000"/>
                  </a:schemeClr>
                </a:solidFill>
                <a:effectLst/>
              </a:rPr>
              <a:t>CMMC Assessment Guide - Level 2 </a:t>
            </a:r>
          </a:p>
          <a:p>
            <a:pPr algn="l" rtl="0" fontAlgn="base">
              <a:spcBef>
                <a:spcPts val="1200"/>
              </a:spcBef>
            </a:pPr>
            <a:r>
              <a:rPr lang="en-US" sz="2400" i="0" u="none" strike="noStrike" dirty="0">
                <a:solidFill>
                  <a:schemeClr val="bg1">
                    <a:lumMod val="95000"/>
                  </a:schemeClr>
                </a:solidFill>
                <a:effectLst/>
                <a:hlinkClick r:id="rId4"/>
              </a:rPr>
              <a:t>https://dodcio.defense.gov/Portals/0/Documents/CMMC/AssessmentGuideL2.pdf</a:t>
            </a:r>
            <a:r>
              <a:rPr lang="en-US" sz="2400" i="0" u="none" strike="noStrike" dirty="0">
                <a:solidFill>
                  <a:schemeClr val="bg1">
                    <a:lumMod val="95000"/>
                  </a:schemeClr>
                </a:solidFill>
                <a:effectLst/>
              </a:rPr>
              <a:t> </a:t>
            </a:r>
          </a:p>
          <a:p>
            <a:pPr algn="l" rtl="0" fontAlgn="base">
              <a:spcBef>
                <a:spcPts val="1200"/>
              </a:spcBef>
            </a:pPr>
            <a:r>
              <a:rPr lang="en-US" sz="2400" dirty="0">
                <a:solidFill>
                  <a:schemeClr val="bg1">
                    <a:lumMod val="95000"/>
                  </a:schemeClr>
                </a:solidFill>
              </a:rPr>
              <a:t>Results are documented in </a:t>
            </a:r>
            <a:r>
              <a:rPr lang="en-US" sz="2400" dirty="0" err="1">
                <a:solidFill>
                  <a:schemeClr val="bg1">
                    <a:lumMod val="95000"/>
                  </a:schemeClr>
                </a:solidFill>
              </a:rPr>
              <a:t>eMASS</a:t>
            </a:r>
            <a:r>
              <a:rPr lang="en-US" sz="2400" dirty="0">
                <a:solidFill>
                  <a:schemeClr val="bg1">
                    <a:lumMod val="95000"/>
                  </a:schemeClr>
                </a:solidFill>
              </a:rPr>
              <a:t>, SPRS, and a CMMC Certificate provided by the </a:t>
            </a:r>
            <a:r>
              <a:rPr lang="en-US" sz="2400" dirty="0">
                <a:solidFill>
                  <a:srgbClr val="34A8A9"/>
                </a:solidFill>
              </a:rPr>
              <a:t>C3PAO</a:t>
            </a:r>
            <a:r>
              <a:rPr lang="en-US" sz="2400" dirty="0">
                <a:solidFill>
                  <a:schemeClr val="bg1">
                    <a:lumMod val="95000"/>
                  </a:schemeClr>
                </a:solidFill>
              </a:rPr>
              <a:t>.</a:t>
            </a:r>
          </a:p>
          <a:p>
            <a:pPr algn="l" rtl="0" fontAlgn="base">
              <a:spcBef>
                <a:spcPts val="1200"/>
              </a:spcBef>
            </a:pPr>
            <a:endParaRPr lang="en-US" sz="2400" i="0" u="none" strike="noStrike" dirty="0">
              <a:solidFill>
                <a:schemeClr val="bg1">
                  <a:lumMod val="95000"/>
                </a:schemeClr>
              </a:solidFill>
              <a:effectLst/>
            </a:endParaRPr>
          </a:p>
        </p:txBody>
      </p:sp>
      <p:sp>
        <p:nvSpPr>
          <p:cNvPr id="7" name="TextBox 6">
            <a:extLst>
              <a:ext uri="{FF2B5EF4-FFF2-40B4-BE49-F238E27FC236}">
                <a16:creationId xmlns:a16="http://schemas.microsoft.com/office/drawing/2014/main" id="{05F8C7A3-9D41-41F2-6333-46AA1D981A6A}"/>
              </a:ext>
            </a:extLst>
          </p:cNvPr>
          <p:cNvSpPr txBox="1"/>
          <p:nvPr/>
        </p:nvSpPr>
        <p:spPr>
          <a:xfrm>
            <a:off x="1560291" y="5703429"/>
            <a:ext cx="9468366" cy="923330"/>
          </a:xfrm>
          <a:prstGeom prst="rect">
            <a:avLst/>
          </a:prstGeom>
          <a:noFill/>
        </p:spPr>
        <p:txBody>
          <a:bodyPr wrap="square">
            <a:spAutoFit/>
          </a:bodyPr>
          <a:lstStyle/>
          <a:p>
            <a:r>
              <a:rPr lang="en-US" dirty="0">
                <a:solidFill>
                  <a:schemeClr val="bg1"/>
                </a:solidFill>
              </a:rPr>
              <a:t>“Certified Assessors will use the assessment methods as defined in this guide to conduct CMMC Level 2 assessments. Certified Assessors will review information and evidence to independently verify that a contractor meets the stated assessment objectives for all of the required practices.”</a:t>
            </a:r>
          </a:p>
        </p:txBody>
      </p:sp>
      <p:pic>
        <p:nvPicPr>
          <p:cNvPr id="10" name="Picture 9">
            <a:extLst>
              <a:ext uri="{FF2B5EF4-FFF2-40B4-BE49-F238E27FC236}">
                <a16:creationId xmlns:a16="http://schemas.microsoft.com/office/drawing/2014/main" id="{224FFB43-E25B-074B-0643-091AB87919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6842" y="1647405"/>
            <a:ext cx="5201376" cy="2600688"/>
          </a:xfrm>
          <a:prstGeom prst="rect">
            <a:avLst/>
          </a:prstGeom>
        </p:spPr>
      </p:pic>
    </p:spTree>
    <p:extLst>
      <p:ext uri="{BB962C8B-B14F-4D97-AF65-F5344CB8AC3E}">
        <p14:creationId xmlns:p14="http://schemas.microsoft.com/office/powerpoint/2010/main" val="2374814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B992-40BE-BDB9-2F6A-9C59FD8BC2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2BEEA70-B130-65B2-DD71-EBCB43FADBC5}"/>
              </a:ext>
            </a:extLst>
          </p:cNvPr>
          <p:cNvSpPr txBox="1"/>
          <p:nvPr/>
        </p:nvSpPr>
        <p:spPr>
          <a:xfrm>
            <a:off x="276446" y="354303"/>
            <a:ext cx="9213242"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Role of System Security Plan in CMMC</a:t>
            </a:r>
          </a:p>
        </p:txBody>
      </p:sp>
      <p:cxnSp>
        <p:nvCxnSpPr>
          <p:cNvPr id="5" name="Straight Connector 4">
            <a:extLst>
              <a:ext uri="{FF2B5EF4-FFF2-40B4-BE49-F238E27FC236}">
                <a16:creationId xmlns:a16="http://schemas.microsoft.com/office/drawing/2014/main" id="{4BA61878-62A2-436C-3768-23D992007BFB}"/>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55B61E1-7066-E3C7-797F-330DFFE638A8}"/>
              </a:ext>
            </a:extLst>
          </p:cNvPr>
          <p:cNvSpPr txBox="1"/>
          <p:nvPr/>
        </p:nvSpPr>
        <p:spPr>
          <a:xfrm>
            <a:off x="968557" y="1198371"/>
            <a:ext cx="4789923" cy="4462760"/>
          </a:xfrm>
          <a:prstGeom prst="rect">
            <a:avLst/>
          </a:prstGeom>
          <a:noFill/>
        </p:spPr>
        <p:txBody>
          <a:bodyPr wrap="square">
            <a:spAutoFit/>
          </a:bodyPr>
          <a:lstStyle/>
          <a:p>
            <a:pPr algn="l" rtl="0" fontAlgn="base">
              <a:spcBef>
                <a:spcPts val="1200"/>
              </a:spcBef>
            </a:pPr>
            <a:r>
              <a:rPr lang="en-US" dirty="0">
                <a:solidFill>
                  <a:schemeClr val="bg1">
                    <a:lumMod val="95000"/>
                  </a:schemeClr>
                </a:solidFill>
              </a:rPr>
              <a:t>The SSP is essential for CMMC. It describes the CUI protection program and enumerates each of the SP 800-171 controls. SP 800-171A should guide the minimum SSP requirements.</a:t>
            </a:r>
          </a:p>
          <a:p>
            <a:pPr fontAlgn="base">
              <a:spcBef>
                <a:spcPts val="1200"/>
              </a:spcBef>
            </a:pPr>
            <a:r>
              <a:rPr lang="en-US" i="0" u="none" strike="noStrike" dirty="0">
                <a:solidFill>
                  <a:schemeClr val="bg1">
                    <a:lumMod val="95000"/>
                  </a:schemeClr>
                </a:solidFill>
                <a:effectLst/>
              </a:rPr>
              <a:t>It’s common to have a 200~300 page SSP. If your SSP is under 100 pages you might be lacking sufficient detail.</a:t>
            </a:r>
          </a:p>
          <a:p>
            <a:pPr algn="l" rtl="0" fontAlgn="base">
              <a:spcBef>
                <a:spcPts val="1200"/>
              </a:spcBef>
            </a:pPr>
            <a:r>
              <a:rPr lang="en-US" dirty="0">
                <a:solidFill>
                  <a:schemeClr val="bg1">
                    <a:lumMod val="95000"/>
                  </a:schemeClr>
                </a:solidFill>
              </a:rPr>
              <a:t>The SSP will be supported by additional documents like an IRP.</a:t>
            </a:r>
          </a:p>
          <a:p>
            <a:pPr fontAlgn="base">
              <a:spcBef>
                <a:spcPts val="1200"/>
              </a:spcBef>
            </a:pPr>
            <a:r>
              <a:rPr lang="en-US" i="0" u="none" strike="noStrike" dirty="0">
                <a:solidFill>
                  <a:schemeClr val="bg1">
                    <a:lumMod val="95000"/>
                  </a:schemeClr>
                </a:solidFill>
                <a:effectLst/>
              </a:rPr>
              <a:t>The SSP itself is CUI, in the Security Protection Data category.</a:t>
            </a:r>
            <a:endParaRPr lang="en-US" i="0" dirty="0">
              <a:solidFill>
                <a:schemeClr val="bg1">
                  <a:lumMod val="95000"/>
                </a:schemeClr>
              </a:solidFill>
              <a:effectLst/>
            </a:endParaRPr>
          </a:p>
          <a:p>
            <a:pPr algn="l" rtl="0" fontAlgn="base">
              <a:spcBef>
                <a:spcPts val="1200"/>
              </a:spcBef>
            </a:pPr>
            <a:r>
              <a:rPr lang="en-US" i="0" u="none" strike="noStrike" dirty="0">
                <a:solidFill>
                  <a:schemeClr val="bg1">
                    <a:lumMod val="95000"/>
                  </a:schemeClr>
                </a:solidFill>
                <a:effectLst/>
              </a:rPr>
              <a:t>NIST offers an SSP template as a starting point.</a:t>
            </a:r>
          </a:p>
          <a:p>
            <a:pPr algn="l" rtl="0" fontAlgn="base">
              <a:spcBef>
                <a:spcPts val="1200"/>
              </a:spcBef>
            </a:pPr>
            <a:endParaRPr lang="en-US" dirty="0">
              <a:solidFill>
                <a:schemeClr val="bg1">
                  <a:lumMod val="95000"/>
                </a:schemeClr>
              </a:solidFill>
            </a:endParaRPr>
          </a:p>
        </p:txBody>
      </p:sp>
      <p:sp>
        <p:nvSpPr>
          <p:cNvPr id="6" name="TextBox 5">
            <a:extLst>
              <a:ext uri="{FF2B5EF4-FFF2-40B4-BE49-F238E27FC236}">
                <a16:creationId xmlns:a16="http://schemas.microsoft.com/office/drawing/2014/main" id="{0C1E07D7-C8C3-A588-8F0D-DAF6C1979E50}"/>
              </a:ext>
            </a:extLst>
          </p:cNvPr>
          <p:cNvSpPr txBox="1"/>
          <p:nvPr/>
        </p:nvSpPr>
        <p:spPr>
          <a:xfrm>
            <a:off x="3285460" y="6406596"/>
            <a:ext cx="8864765" cy="369332"/>
          </a:xfrm>
          <a:prstGeom prst="rect">
            <a:avLst/>
          </a:prstGeom>
          <a:noFill/>
        </p:spPr>
        <p:txBody>
          <a:bodyPr wrap="square">
            <a:spAutoFit/>
          </a:bodyPr>
          <a:lstStyle/>
          <a:p>
            <a:r>
              <a:rPr lang="en-US" dirty="0">
                <a:solidFill>
                  <a:schemeClr val="bg1"/>
                </a:solidFill>
              </a:rPr>
              <a:t>https://csrc.nist.gov/files/pubs/sp/800/171/r2/upd1/final/docs/cui-ssp-template-final.docx</a:t>
            </a:r>
          </a:p>
        </p:txBody>
      </p:sp>
      <p:pic>
        <p:nvPicPr>
          <p:cNvPr id="9" name="Picture 8">
            <a:extLst>
              <a:ext uri="{FF2B5EF4-FFF2-40B4-BE49-F238E27FC236}">
                <a16:creationId xmlns:a16="http://schemas.microsoft.com/office/drawing/2014/main" id="{35F2EED2-EEDB-D526-56D8-9DEC119C6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175" y="1051067"/>
            <a:ext cx="5124730" cy="3767009"/>
          </a:xfrm>
          <a:prstGeom prst="rect">
            <a:avLst/>
          </a:prstGeom>
          <a:ln>
            <a:solidFill>
              <a:schemeClr val="bg2"/>
            </a:solidFill>
          </a:ln>
        </p:spPr>
      </p:pic>
      <p:pic>
        <p:nvPicPr>
          <p:cNvPr id="11" name="Picture 10">
            <a:extLst>
              <a:ext uri="{FF2B5EF4-FFF2-40B4-BE49-F238E27FC236}">
                <a16:creationId xmlns:a16="http://schemas.microsoft.com/office/drawing/2014/main" id="{81F7BBAC-122A-83EE-C0D0-228126F5EB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7842" y="3132309"/>
            <a:ext cx="4165347" cy="3076550"/>
          </a:xfrm>
          <a:prstGeom prst="rect">
            <a:avLst/>
          </a:prstGeom>
          <a:ln>
            <a:solidFill>
              <a:schemeClr val="bg2"/>
            </a:solidFill>
          </a:ln>
        </p:spPr>
      </p:pic>
    </p:spTree>
    <p:extLst>
      <p:ext uri="{BB962C8B-B14F-4D97-AF65-F5344CB8AC3E}">
        <p14:creationId xmlns:p14="http://schemas.microsoft.com/office/powerpoint/2010/main" val="4243473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B992-40BE-BDB9-2F6A-9C59FD8BC2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2BEEA70-B130-65B2-DD71-EBCB43FADBC5}"/>
              </a:ext>
            </a:extLst>
          </p:cNvPr>
          <p:cNvSpPr txBox="1"/>
          <p:nvPr/>
        </p:nvSpPr>
        <p:spPr>
          <a:xfrm>
            <a:off x="276446" y="354303"/>
            <a:ext cx="9213242"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Supplier Performance Risk System</a:t>
            </a:r>
          </a:p>
        </p:txBody>
      </p:sp>
      <p:cxnSp>
        <p:nvCxnSpPr>
          <p:cNvPr id="5" name="Straight Connector 4">
            <a:extLst>
              <a:ext uri="{FF2B5EF4-FFF2-40B4-BE49-F238E27FC236}">
                <a16:creationId xmlns:a16="http://schemas.microsoft.com/office/drawing/2014/main" id="{4BA61878-62A2-436C-3768-23D992007BFB}"/>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55B61E1-7066-E3C7-797F-330DFFE638A8}"/>
              </a:ext>
            </a:extLst>
          </p:cNvPr>
          <p:cNvSpPr txBox="1"/>
          <p:nvPr/>
        </p:nvSpPr>
        <p:spPr>
          <a:xfrm>
            <a:off x="276446" y="1314852"/>
            <a:ext cx="6540665" cy="2215991"/>
          </a:xfrm>
          <a:prstGeom prst="rect">
            <a:avLst/>
          </a:prstGeom>
          <a:noFill/>
        </p:spPr>
        <p:txBody>
          <a:bodyPr wrap="square">
            <a:spAutoFit/>
          </a:bodyPr>
          <a:lstStyle/>
          <a:p>
            <a:pPr algn="l" rtl="0" fontAlgn="base">
              <a:spcBef>
                <a:spcPts val="1200"/>
              </a:spcBef>
            </a:pPr>
            <a:r>
              <a:rPr lang="en-US" dirty="0">
                <a:solidFill>
                  <a:schemeClr val="bg1">
                    <a:lumMod val="95000"/>
                  </a:schemeClr>
                </a:solidFill>
              </a:rPr>
              <a:t>SPRS is the system used to report compliance with NIST SP 800-171 and CMMC.</a:t>
            </a:r>
          </a:p>
          <a:p>
            <a:pPr algn="l" rtl="0" fontAlgn="base">
              <a:spcBef>
                <a:spcPts val="1200"/>
              </a:spcBef>
            </a:pPr>
            <a:r>
              <a:rPr lang="en-US" dirty="0">
                <a:solidFill>
                  <a:schemeClr val="bg1">
                    <a:lumMod val="95000"/>
                  </a:schemeClr>
                </a:solidFill>
              </a:rPr>
              <a:t>CMMC Level 2 will be automatically reported to SPRS via </a:t>
            </a:r>
            <a:r>
              <a:rPr lang="en-US" dirty="0" err="1">
                <a:solidFill>
                  <a:schemeClr val="bg1">
                    <a:lumMod val="95000"/>
                  </a:schemeClr>
                </a:solidFill>
              </a:rPr>
              <a:t>eMASS</a:t>
            </a:r>
            <a:r>
              <a:rPr lang="en-US" dirty="0">
                <a:solidFill>
                  <a:schemeClr val="bg1">
                    <a:lumMod val="95000"/>
                  </a:schemeClr>
                </a:solidFill>
              </a:rPr>
              <a:t>, with data provided by your C3PAO</a:t>
            </a:r>
          </a:p>
          <a:p>
            <a:pPr algn="l" rtl="0" fontAlgn="base">
              <a:spcBef>
                <a:spcPts val="1200"/>
              </a:spcBef>
            </a:pPr>
            <a:r>
              <a:rPr lang="en-US" dirty="0">
                <a:solidFill>
                  <a:schemeClr val="bg1">
                    <a:lumMod val="95000"/>
                  </a:schemeClr>
                </a:solidFill>
              </a:rPr>
              <a:t>Example language from a recent GSA Alliant II Task Order Request:</a:t>
            </a:r>
            <a:endParaRPr lang="en-US" i="0" u="none" strike="noStrike" dirty="0">
              <a:solidFill>
                <a:schemeClr val="bg1">
                  <a:lumMod val="95000"/>
                </a:schemeClr>
              </a:solidFill>
              <a:effectLst/>
            </a:endParaRPr>
          </a:p>
          <a:p>
            <a:pPr algn="l" rtl="0" fontAlgn="base">
              <a:spcBef>
                <a:spcPts val="1200"/>
              </a:spcBef>
            </a:pPr>
            <a:endParaRPr lang="en-US" dirty="0">
              <a:solidFill>
                <a:schemeClr val="bg1">
                  <a:lumMod val="95000"/>
                </a:schemeClr>
              </a:solidFill>
            </a:endParaRPr>
          </a:p>
        </p:txBody>
      </p:sp>
      <p:sp>
        <p:nvSpPr>
          <p:cNvPr id="6" name="TextBox 5">
            <a:extLst>
              <a:ext uri="{FF2B5EF4-FFF2-40B4-BE49-F238E27FC236}">
                <a16:creationId xmlns:a16="http://schemas.microsoft.com/office/drawing/2014/main" id="{0C1E07D7-C8C3-A588-8F0D-DAF6C1979E50}"/>
              </a:ext>
            </a:extLst>
          </p:cNvPr>
          <p:cNvSpPr txBox="1"/>
          <p:nvPr/>
        </p:nvSpPr>
        <p:spPr>
          <a:xfrm>
            <a:off x="5040351" y="6406596"/>
            <a:ext cx="7109874" cy="369332"/>
          </a:xfrm>
          <a:prstGeom prst="rect">
            <a:avLst/>
          </a:prstGeom>
          <a:noFill/>
        </p:spPr>
        <p:txBody>
          <a:bodyPr wrap="square">
            <a:spAutoFit/>
          </a:bodyPr>
          <a:lstStyle/>
          <a:p>
            <a:r>
              <a:rPr lang="en-US" dirty="0">
                <a:solidFill>
                  <a:schemeClr val="bg1"/>
                </a:solidFill>
              </a:rPr>
              <a:t>https://www.sprs.csd.disa.mil/pdf/NISTSP800-171QuickEntryGuide.pdf</a:t>
            </a:r>
          </a:p>
        </p:txBody>
      </p:sp>
      <p:pic>
        <p:nvPicPr>
          <p:cNvPr id="7" name="Picture 6">
            <a:extLst>
              <a:ext uri="{FF2B5EF4-FFF2-40B4-BE49-F238E27FC236}">
                <a16:creationId xmlns:a16="http://schemas.microsoft.com/office/drawing/2014/main" id="{8EE7788A-27EF-D10C-0942-8A7957DCC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070" y="704614"/>
            <a:ext cx="4122777" cy="5448772"/>
          </a:xfrm>
          <a:prstGeom prst="rect">
            <a:avLst/>
          </a:prstGeom>
          <a:ln>
            <a:solidFill>
              <a:schemeClr val="bg2"/>
            </a:solidFill>
          </a:ln>
        </p:spPr>
      </p:pic>
      <p:pic>
        <p:nvPicPr>
          <p:cNvPr id="10" name="Picture 9">
            <a:extLst>
              <a:ext uri="{FF2B5EF4-FFF2-40B4-BE49-F238E27FC236}">
                <a16:creationId xmlns:a16="http://schemas.microsoft.com/office/drawing/2014/main" id="{9C6D13E6-4FAB-F184-BA8C-40E1A015BD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153" y="3173178"/>
            <a:ext cx="5067739" cy="815411"/>
          </a:xfrm>
          <a:prstGeom prst="rect">
            <a:avLst/>
          </a:prstGeom>
          <a:ln>
            <a:solidFill>
              <a:schemeClr val="bg2"/>
            </a:solidFill>
          </a:ln>
        </p:spPr>
      </p:pic>
      <p:sp>
        <p:nvSpPr>
          <p:cNvPr id="12" name="TextBox 11">
            <a:extLst>
              <a:ext uri="{FF2B5EF4-FFF2-40B4-BE49-F238E27FC236}">
                <a16:creationId xmlns:a16="http://schemas.microsoft.com/office/drawing/2014/main" id="{86A59838-5A62-E610-54FA-4258BB9AEBE4}"/>
              </a:ext>
            </a:extLst>
          </p:cNvPr>
          <p:cNvSpPr txBox="1"/>
          <p:nvPr/>
        </p:nvSpPr>
        <p:spPr>
          <a:xfrm>
            <a:off x="2130973" y="4446336"/>
            <a:ext cx="5067739" cy="1354217"/>
          </a:xfrm>
          <a:prstGeom prst="rect">
            <a:avLst/>
          </a:prstGeom>
          <a:noFill/>
        </p:spPr>
        <p:txBody>
          <a:bodyPr wrap="square">
            <a:spAutoFit/>
          </a:bodyPr>
          <a:lstStyle/>
          <a:p>
            <a:pPr algn="l" rtl="0" fontAlgn="base">
              <a:spcBef>
                <a:spcPts val="1200"/>
              </a:spcBef>
            </a:pPr>
            <a:r>
              <a:rPr lang="en-US" dirty="0">
                <a:solidFill>
                  <a:schemeClr val="bg1">
                    <a:lumMod val="95000"/>
                  </a:schemeClr>
                </a:solidFill>
              </a:rPr>
              <a:t>This Quick Entry Guide provided by DISA is from August 2021, gives screen shots and step by step for setting up and submitting assessment results.</a:t>
            </a:r>
            <a:endParaRPr lang="en-US" i="0" u="none" strike="noStrike" dirty="0">
              <a:solidFill>
                <a:schemeClr val="bg1">
                  <a:lumMod val="95000"/>
                </a:schemeClr>
              </a:solidFill>
              <a:effectLst/>
            </a:endParaRPr>
          </a:p>
          <a:p>
            <a:pPr algn="l" rtl="0" fontAlgn="base">
              <a:spcBef>
                <a:spcPts val="1200"/>
              </a:spcBef>
            </a:pPr>
            <a:endParaRPr lang="en-US" dirty="0">
              <a:solidFill>
                <a:schemeClr val="bg1">
                  <a:lumMod val="95000"/>
                </a:schemeClr>
              </a:solidFill>
            </a:endParaRPr>
          </a:p>
        </p:txBody>
      </p:sp>
    </p:spTree>
    <p:extLst>
      <p:ext uri="{BB962C8B-B14F-4D97-AF65-F5344CB8AC3E}">
        <p14:creationId xmlns:p14="http://schemas.microsoft.com/office/powerpoint/2010/main" val="14362984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22908-A98E-C9A7-BDD9-A64F639EAE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620A835-AA47-B965-E404-BA54C45BD5D8}"/>
              </a:ext>
            </a:extLst>
          </p:cNvPr>
          <p:cNvSpPr txBox="1"/>
          <p:nvPr/>
        </p:nvSpPr>
        <p:spPr>
          <a:xfrm>
            <a:off x="276445" y="354303"/>
            <a:ext cx="11677661" cy="1200329"/>
          </a:xfrm>
          <a:prstGeom prst="rect">
            <a:avLst/>
          </a:prstGeom>
          <a:noFill/>
        </p:spPr>
        <p:txBody>
          <a:bodyPr wrap="square" lIns="91440" tIns="45720" rIns="91440" bIns="45720" rtlCol="0" anchor="t">
            <a:spAutoFit/>
          </a:bodyPr>
          <a:lstStyle/>
          <a:p>
            <a:r>
              <a:rPr lang="en-US" sz="3600" b="1" dirty="0">
                <a:solidFill>
                  <a:schemeClr val="accent1"/>
                </a:solidFill>
                <a:cs typeface="Calibri"/>
              </a:rPr>
              <a:t>Timelines, Paths to Certification, and Cost</a:t>
            </a:r>
          </a:p>
          <a:p>
            <a:endParaRPr lang="en-US" sz="3600" b="1" dirty="0">
              <a:solidFill>
                <a:schemeClr val="accent1"/>
              </a:solidFill>
              <a:cs typeface="Calibri"/>
            </a:endParaRPr>
          </a:p>
        </p:txBody>
      </p:sp>
      <p:cxnSp>
        <p:nvCxnSpPr>
          <p:cNvPr id="5" name="Straight Connector 4">
            <a:extLst>
              <a:ext uri="{FF2B5EF4-FFF2-40B4-BE49-F238E27FC236}">
                <a16:creationId xmlns:a16="http://schemas.microsoft.com/office/drawing/2014/main" id="{3FCCFA73-112F-111C-E304-E8FE5CDB5D02}"/>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6E4FF89-C84F-3ABB-F6DB-5C29E82DB1B6}"/>
              </a:ext>
            </a:extLst>
          </p:cNvPr>
          <p:cNvSpPr txBox="1"/>
          <p:nvPr/>
        </p:nvSpPr>
        <p:spPr>
          <a:xfrm>
            <a:off x="615950" y="1000634"/>
            <a:ext cx="10960100" cy="984885"/>
          </a:xfrm>
          <a:prstGeom prst="rect">
            <a:avLst/>
          </a:prstGeom>
          <a:noFill/>
        </p:spPr>
        <p:txBody>
          <a:bodyPr wrap="square">
            <a:spAutoFit/>
          </a:bodyPr>
          <a:lstStyle/>
          <a:p>
            <a:pPr algn="l" rtl="0" fontAlgn="base">
              <a:spcBef>
                <a:spcPts val="1200"/>
              </a:spcBef>
            </a:pPr>
            <a:endParaRPr lang="en-US" sz="2400" b="0" i="0" dirty="0">
              <a:solidFill>
                <a:schemeClr val="bg1">
                  <a:lumMod val="95000"/>
                </a:schemeClr>
              </a:solidFill>
              <a:effectLst/>
              <a:latin typeface="+mj-lt"/>
            </a:endParaRPr>
          </a:p>
          <a:p>
            <a:pPr algn="l" rtl="0" fontAlgn="base">
              <a:spcBef>
                <a:spcPts val="1200"/>
              </a:spcBef>
            </a:pPr>
            <a:endParaRPr lang="en-US" sz="2400" b="0" i="0" dirty="0">
              <a:solidFill>
                <a:schemeClr val="bg1">
                  <a:lumMod val="95000"/>
                </a:schemeClr>
              </a:solidFill>
              <a:effectLst/>
              <a:latin typeface="+mj-lt"/>
            </a:endParaRPr>
          </a:p>
        </p:txBody>
      </p:sp>
      <p:pic>
        <p:nvPicPr>
          <p:cNvPr id="7" name="Picture 6" descr="Two colleagues planning on board with sticky notes">
            <a:extLst>
              <a:ext uri="{FF2B5EF4-FFF2-40B4-BE49-F238E27FC236}">
                <a16:creationId xmlns:a16="http://schemas.microsoft.com/office/drawing/2014/main" id="{531C0675-0410-D391-8FB0-C0D8248168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8427" y="1174403"/>
            <a:ext cx="7635146" cy="5092582"/>
          </a:xfrm>
          <a:prstGeom prst="rect">
            <a:avLst/>
          </a:prstGeom>
        </p:spPr>
      </p:pic>
    </p:spTree>
    <p:extLst>
      <p:ext uri="{BB962C8B-B14F-4D97-AF65-F5344CB8AC3E}">
        <p14:creationId xmlns:p14="http://schemas.microsoft.com/office/powerpoint/2010/main" val="3055672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F9BD0-023F-10C1-191B-50C2603E4AF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A23FD00-A043-A731-E728-AB96AF9DE410}"/>
              </a:ext>
            </a:extLst>
          </p:cNvPr>
          <p:cNvSpPr txBox="1"/>
          <p:nvPr/>
        </p:nvSpPr>
        <p:spPr>
          <a:xfrm>
            <a:off x="276446" y="354303"/>
            <a:ext cx="10810654"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Path to and Problems with Certification</a:t>
            </a:r>
          </a:p>
        </p:txBody>
      </p:sp>
      <p:cxnSp>
        <p:nvCxnSpPr>
          <p:cNvPr id="5" name="Straight Connector 4">
            <a:extLst>
              <a:ext uri="{FF2B5EF4-FFF2-40B4-BE49-F238E27FC236}">
                <a16:creationId xmlns:a16="http://schemas.microsoft.com/office/drawing/2014/main" id="{DA73CB0D-CEB2-8D5A-7219-F45CEFF74AEB}"/>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8C4FEFD-F5DA-AABC-A938-8C20F43CA989}"/>
              </a:ext>
            </a:extLst>
          </p:cNvPr>
          <p:cNvSpPr txBox="1"/>
          <p:nvPr/>
        </p:nvSpPr>
        <p:spPr>
          <a:xfrm>
            <a:off x="622734" y="1000634"/>
            <a:ext cx="8243087" cy="5324535"/>
          </a:xfrm>
          <a:prstGeom prst="rect">
            <a:avLst/>
          </a:prstGeom>
          <a:noFill/>
        </p:spPr>
        <p:txBody>
          <a:bodyPr wrap="square">
            <a:spAutoFit/>
          </a:bodyPr>
          <a:lstStyle/>
          <a:p>
            <a:pPr algn="l" rtl="0" fontAlgn="base">
              <a:spcBef>
                <a:spcPts val="1200"/>
              </a:spcBef>
            </a:pPr>
            <a:r>
              <a:rPr lang="en-US" sz="2000" b="1" i="0" u="none" strike="noStrike" dirty="0">
                <a:solidFill>
                  <a:schemeClr val="bg1">
                    <a:lumMod val="95000"/>
                  </a:schemeClr>
                </a:solidFill>
                <a:effectLst/>
              </a:rPr>
              <a:t>When to start? Now. Yesterday, if possible.</a:t>
            </a:r>
          </a:p>
          <a:p>
            <a:pPr marL="342900" indent="-342900" fontAlgn="base">
              <a:buFont typeface="Arial" panose="020B0604020202020204" pitchFamily="34" charset="0"/>
              <a:buChar char="•"/>
            </a:pPr>
            <a:r>
              <a:rPr lang="en-US" sz="2000" i="0" u="none" strike="noStrike" dirty="0">
                <a:solidFill>
                  <a:schemeClr val="bg1">
                    <a:lumMod val="95000"/>
                  </a:schemeClr>
                </a:solidFill>
                <a:effectLst/>
              </a:rPr>
              <a:t>Some estimates </a:t>
            </a:r>
            <a:r>
              <a:rPr lang="en-US" sz="2000" dirty="0">
                <a:solidFill>
                  <a:schemeClr val="bg1">
                    <a:lumMod val="95000"/>
                  </a:schemeClr>
                </a:solidFill>
              </a:rPr>
              <a:t>suggest that </a:t>
            </a:r>
            <a:r>
              <a:rPr lang="en-US" sz="2000" i="0" u="none" strike="noStrike" dirty="0">
                <a:solidFill>
                  <a:schemeClr val="bg1">
                    <a:lumMod val="95000"/>
                  </a:schemeClr>
                </a:solidFill>
                <a:effectLst/>
              </a:rPr>
              <a:t>NIST SP 800-171 implementation for 50-100 person companies starting from scratch will average 12-18 months</a:t>
            </a:r>
          </a:p>
          <a:p>
            <a:pPr marL="342900" indent="-342900" fontAlgn="base">
              <a:buFont typeface="Arial" panose="020B0604020202020204" pitchFamily="34" charset="0"/>
              <a:buChar char="•"/>
            </a:pPr>
            <a:r>
              <a:rPr lang="en-US" sz="2000" dirty="0">
                <a:solidFill>
                  <a:schemeClr val="bg1">
                    <a:lumMod val="95000"/>
                  </a:schemeClr>
                </a:solidFill>
              </a:rPr>
              <a:t>Required for new contracts THIS YEAR … the heat is on!</a:t>
            </a:r>
            <a:endParaRPr lang="en-US" sz="2000" i="0" u="none" strike="noStrike" dirty="0">
              <a:solidFill>
                <a:schemeClr val="bg1">
                  <a:lumMod val="95000"/>
                </a:schemeClr>
              </a:solidFill>
              <a:effectLst/>
            </a:endParaRPr>
          </a:p>
          <a:p>
            <a:pPr marL="342900" indent="-342900" fontAlgn="base">
              <a:buFont typeface="Arial" panose="020B0604020202020204" pitchFamily="34" charset="0"/>
              <a:buChar char="•"/>
            </a:pPr>
            <a:r>
              <a:rPr lang="en-US" sz="2000" i="0" u="none" strike="noStrike" dirty="0">
                <a:solidFill>
                  <a:schemeClr val="bg1">
                    <a:lumMod val="95000"/>
                  </a:schemeClr>
                </a:solidFill>
                <a:effectLst/>
              </a:rPr>
              <a:t>Significant DIB criticism that CMMC is an </a:t>
            </a:r>
            <a:r>
              <a:rPr lang="en-US" sz="2000" i="0" u="none" strike="noStrike" dirty="0">
                <a:solidFill>
                  <a:srgbClr val="34A8A9"/>
                </a:solidFill>
                <a:effectLst/>
              </a:rPr>
              <a:t>undue burden on small businesses </a:t>
            </a:r>
            <a:r>
              <a:rPr lang="en-US" sz="2000" i="0" u="none" strike="noStrike" dirty="0">
                <a:solidFill>
                  <a:schemeClr val="bg1">
                    <a:lumMod val="95000"/>
                  </a:schemeClr>
                </a:solidFill>
                <a:effectLst/>
              </a:rPr>
              <a:t>(and on large businesses)</a:t>
            </a:r>
          </a:p>
          <a:p>
            <a:pPr fontAlgn="base">
              <a:spcBef>
                <a:spcPts val="1200"/>
              </a:spcBef>
            </a:pPr>
            <a:r>
              <a:rPr lang="en-US" sz="2000" b="1" dirty="0">
                <a:solidFill>
                  <a:schemeClr val="bg1">
                    <a:lumMod val="95000"/>
                  </a:schemeClr>
                </a:solidFill>
              </a:rPr>
              <a:t>If you do not have a robust cybersecurity team, get help!</a:t>
            </a:r>
          </a:p>
          <a:p>
            <a:pPr marL="342900" indent="-342900" fontAlgn="base">
              <a:buFont typeface="Arial" panose="020B0604020202020204" pitchFamily="34" charset="0"/>
              <a:buChar char="•"/>
            </a:pPr>
            <a:r>
              <a:rPr lang="en-US" sz="2000" i="0" u="none" strike="noStrike" dirty="0">
                <a:solidFill>
                  <a:schemeClr val="bg1">
                    <a:lumMod val="95000"/>
                  </a:schemeClr>
                </a:solidFill>
                <a:effectLst/>
              </a:rPr>
              <a:t>There a</a:t>
            </a:r>
            <a:r>
              <a:rPr lang="en-US" sz="2000" dirty="0">
                <a:solidFill>
                  <a:schemeClr val="bg1">
                    <a:lumMod val="95000"/>
                  </a:schemeClr>
                </a:solidFill>
              </a:rPr>
              <a:t>re a LOT of companies selling help – </a:t>
            </a:r>
            <a:r>
              <a:rPr lang="en-US" sz="2000" dirty="0">
                <a:solidFill>
                  <a:srgbClr val="34A8A9"/>
                </a:solidFill>
              </a:rPr>
              <a:t>due diligence </a:t>
            </a:r>
            <a:r>
              <a:rPr lang="en-US" sz="2000" dirty="0">
                <a:solidFill>
                  <a:schemeClr val="bg1">
                    <a:lumMod val="95000"/>
                  </a:schemeClr>
                </a:solidFill>
              </a:rPr>
              <a:t>is important</a:t>
            </a:r>
          </a:p>
          <a:p>
            <a:pPr marL="342900" indent="-342900" fontAlgn="base">
              <a:buFont typeface="Arial" panose="020B0604020202020204" pitchFamily="34" charset="0"/>
              <a:buChar char="•"/>
            </a:pPr>
            <a:r>
              <a:rPr lang="en-US" sz="2000" i="0" u="none" strike="noStrike" dirty="0">
                <a:solidFill>
                  <a:schemeClr val="bg1">
                    <a:lumMod val="95000"/>
                  </a:schemeClr>
                </a:solidFill>
                <a:effectLst/>
              </a:rPr>
              <a:t>Start with scoping</a:t>
            </a:r>
          </a:p>
          <a:p>
            <a:pPr marL="342900" indent="-342900" fontAlgn="base">
              <a:buFont typeface="Arial" panose="020B0604020202020204" pitchFamily="34" charset="0"/>
              <a:buChar char="•"/>
            </a:pPr>
            <a:r>
              <a:rPr lang="en-US" sz="2000" i="0" u="none" strike="noStrike" dirty="0">
                <a:solidFill>
                  <a:schemeClr val="bg1">
                    <a:lumMod val="95000"/>
                  </a:schemeClr>
                </a:solidFill>
                <a:effectLst/>
              </a:rPr>
              <a:t>Do a gap analysis</a:t>
            </a:r>
          </a:p>
          <a:p>
            <a:pPr marL="342900" indent="-342900" fontAlgn="base">
              <a:buFont typeface="Arial" panose="020B0604020202020204" pitchFamily="34" charset="0"/>
              <a:buChar char="•"/>
            </a:pPr>
            <a:r>
              <a:rPr lang="en-US" sz="2000" dirty="0">
                <a:solidFill>
                  <a:schemeClr val="bg1">
                    <a:lumMod val="95000"/>
                  </a:schemeClr>
                </a:solidFill>
              </a:rPr>
              <a:t>Perform a </a:t>
            </a:r>
            <a:r>
              <a:rPr lang="en-US" sz="2000" i="0" u="none" strike="noStrike" dirty="0">
                <a:solidFill>
                  <a:schemeClr val="bg1">
                    <a:lumMod val="95000"/>
                  </a:schemeClr>
                </a:solidFill>
                <a:effectLst/>
              </a:rPr>
              <a:t>self assessment  </a:t>
            </a:r>
          </a:p>
          <a:p>
            <a:pPr algn="l" rtl="0" fontAlgn="base">
              <a:spcBef>
                <a:spcPts val="1200"/>
              </a:spcBef>
            </a:pPr>
            <a:r>
              <a:rPr lang="en-US" sz="2000" i="0" u="none" strike="noStrike" dirty="0">
                <a:solidFill>
                  <a:schemeClr val="bg1">
                    <a:lumMod val="95000"/>
                  </a:schemeClr>
                </a:solidFill>
                <a:effectLst/>
              </a:rPr>
              <a:t>Certified 3</a:t>
            </a:r>
            <a:r>
              <a:rPr lang="en-US" sz="2000" i="0" u="none" strike="noStrike" baseline="30000" dirty="0">
                <a:solidFill>
                  <a:schemeClr val="bg1">
                    <a:lumMod val="95000"/>
                  </a:schemeClr>
                </a:solidFill>
                <a:effectLst/>
              </a:rPr>
              <a:t>rd</a:t>
            </a:r>
            <a:r>
              <a:rPr lang="en-US" sz="2000" i="0" u="none" strike="noStrike" dirty="0">
                <a:solidFill>
                  <a:schemeClr val="bg1">
                    <a:lumMod val="95000"/>
                  </a:schemeClr>
                </a:solidFill>
                <a:effectLst/>
              </a:rPr>
              <a:t> Party Assessment Organization (C3PAO</a:t>
            </a:r>
            <a:r>
              <a:rPr lang="en-US" sz="2000" dirty="0">
                <a:solidFill>
                  <a:schemeClr val="bg1">
                    <a:lumMod val="95000"/>
                  </a:schemeClr>
                </a:solidFill>
              </a:rPr>
              <a:t>)</a:t>
            </a:r>
            <a:r>
              <a:rPr lang="en-US" sz="2000" i="0" u="none" strike="noStrike" dirty="0">
                <a:solidFill>
                  <a:schemeClr val="bg1">
                    <a:lumMod val="95000"/>
                  </a:schemeClr>
                </a:solidFill>
                <a:effectLst/>
              </a:rPr>
              <a:t> required to issue a</a:t>
            </a:r>
            <a:r>
              <a:rPr lang="en-US" sz="2000" dirty="0">
                <a:solidFill>
                  <a:schemeClr val="bg1">
                    <a:lumMod val="95000"/>
                  </a:schemeClr>
                </a:solidFill>
              </a:rPr>
              <a:t> CMMC</a:t>
            </a:r>
            <a:r>
              <a:rPr lang="en-US" sz="2000" i="0" u="none" strike="noStrike" dirty="0">
                <a:solidFill>
                  <a:schemeClr val="bg1">
                    <a:lumMod val="95000"/>
                  </a:schemeClr>
                </a:solidFill>
                <a:effectLst/>
              </a:rPr>
              <a:t> Level 2 certification</a:t>
            </a:r>
          </a:p>
          <a:p>
            <a:pPr marL="342900" indent="-342900" algn="l" rtl="0" fontAlgn="base">
              <a:buFont typeface="Arial" panose="020B0604020202020204" pitchFamily="34" charset="0"/>
              <a:buChar char="•"/>
            </a:pPr>
            <a:r>
              <a:rPr lang="en-US" sz="2000" dirty="0">
                <a:solidFill>
                  <a:schemeClr val="bg1">
                    <a:lumMod val="95000"/>
                  </a:schemeClr>
                </a:solidFill>
              </a:rPr>
              <a:t>Check the l</a:t>
            </a:r>
            <a:r>
              <a:rPr lang="en-US" sz="2000" i="0" u="none" strike="noStrike" dirty="0">
                <a:solidFill>
                  <a:schemeClr val="bg1">
                    <a:lumMod val="95000"/>
                  </a:schemeClr>
                </a:solidFill>
                <a:effectLst/>
              </a:rPr>
              <a:t>isting in the </a:t>
            </a:r>
            <a:r>
              <a:rPr lang="en-US" sz="2000" i="0" u="none" strike="noStrike" dirty="0">
                <a:solidFill>
                  <a:srgbClr val="34A8A9"/>
                </a:solidFill>
                <a:effectLst/>
              </a:rPr>
              <a:t>CMMC AB Marketplace</a:t>
            </a:r>
            <a:r>
              <a:rPr lang="en-US" sz="2000" i="0" u="none" strike="noStrike" dirty="0">
                <a:solidFill>
                  <a:schemeClr val="bg1">
                    <a:lumMod val="95000"/>
                  </a:schemeClr>
                </a:solidFill>
                <a:effectLst/>
              </a:rPr>
              <a:t>:  https://cyberab.org/Catalog#!/c/s/Results/Format/list/Page/1/Size/9/Sort/NameAscending?term=tampa</a:t>
            </a:r>
            <a:endParaRPr lang="en-US" sz="2000" i="0" dirty="0">
              <a:solidFill>
                <a:schemeClr val="bg1">
                  <a:lumMod val="95000"/>
                </a:schemeClr>
              </a:solidFill>
              <a:effectLst/>
              <a:latin typeface="+mj-lt"/>
            </a:endParaRPr>
          </a:p>
        </p:txBody>
      </p:sp>
      <p:sp>
        <p:nvSpPr>
          <p:cNvPr id="3" name="Rectangle 2">
            <a:extLst>
              <a:ext uri="{FF2B5EF4-FFF2-40B4-BE49-F238E27FC236}">
                <a16:creationId xmlns:a16="http://schemas.microsoft.com/office/drawing/2014/main" id="{65A85C89-600C-C012-D2AE-0DBB063F9875}"/>
              </a:ext>
            </a:extLst>
          </p:cNvPr>
          <p:cNvSpPr/>
          <p:nvPr/>
        </p:nvSpPr>
        <p:spPr>
          <a:xfrm>
            <a:off x="9613900" y="354302"/>
            <a:ext cx="2314354" cy="60414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A Key Note: </a:t>
            </a:r>
          </a:p>
          <a:p>
            <a:pPr algn="ctr"/>
            <a:r>
              <a:rPr lang="en-US" sz="2000" dirty="0"/>
              <a:t>Don’t spend money you don’t need to spend</a:t>
            </a:r>
          </a:p>
          <a:p>
            <a:pPr marL="342900" indent="-342900">
              <a:buFont typeface="Wingdings" panose="05000000000000000000" pitchFamily="2" charset="2"/>
              <a:buChar char="ü"/>
            </a:pPr>
            <a:r>
              <a:rPr lang="en-US" sz="2000" i="1" dirty="0"/>
              <a:t>Vet your vendors</a:t>
            </a:r>
          </a:p>
          <a:p>
            <a:pPr marL="342900" indent="-342900">
              <a:buFont typeface="Wingdings" panose="05000000000000000000" pitchFamily="2" charset="2"/>
              <a:buChar char="ü"/>
            </a:pPr>
            <a:r>
              <a:rPr lang="en-US" sz="2000" i="1" dirty="0"/>
              <a:t>Get a gap analysis</a:t>
            </a:r>
          </a:p>
          <a:p>
            <a:pPr marL="342900" indent="-342900">
              <a:buFont typeface="Wingdings" panose="05000000000000000000" pitchFamily="2" charset="2"/>
              <a:buChar char="ü"/>
            </a:pPr>
            <a:r>
              <a:rPr lang="en-US" sz="2000" i="1" dirty="0"/>
              <a:t>Do a self assessment</a:t>
            </a:r>
          </a:p>
          <a:p>
            <a:pPr marL="342900" indent="-342900">
              <a:buFont typeface="Wingdings" panose="05000000000000000000" pitchFamily="2" charset="2"/>
              <a:buChar char="ü"/>
            </a:pPr>
            <a:r>
              <a:rPr lang="en-US" sz="2000" i="1" dirty="0"/>
              <a:t>Understand your contract requirements</a:t>
            </a:r>
          </a:p>
          <a:p>
            <a:pPr marL="342900" indent="-342900">
              <a:buFont typeface="Wingdings" panose="05000000000000000000" pitchFamily="2" charset="2"/>
              <a:buChar char="ü"/>
            </a:pPr>
            <a:r>
              <a:rPr lang="en-US" sz="2000" i="1" dirty="0"/>
              <a:t>Ensure your C3PAO is certified</a:t>
            </a:r>
          </a:p>
          <a:p>
            <a:pPr marL="342900" indent="-342900">
              <a:buFont typeface="Wingdings" panose="05000000000000000000" pitchFamily="2" charset="2"/>
              <a:buChar char="ü"/>
            </a:pPr>
            <a:r>
              <a:rPr lang="en-US" sz="2000" i="1" dirty="0"/>
              <a:t>Build your organic cybersecurity workforce</a:t>
            </a:r>
          </a:p>
        </p:txBody>
      </p:sp>
      <p:sp>
        <p:nvSpPr>
          <p:cNvPr id="6" name="TextBox 5">
            <a:extLst>
              <a:ext uri="{FF2B5EF4-FFF2-40B4-BE49-F238E27FC236}">
                <a16:creationId xmlns:a16="http://schemas.microsoft.com/office/drawing/2014/main" id="{A7698B2D-03EE-F8BA-8E4C-BC91EF1EE0CB}"/>
              </a:ext>
            </a:extLst>
          </p:cNvPr>
          <p:cNvSpPr txBox="1"/>
          <p:nvPr/>
        </p:nvSpPr>
        <p:spPr>
          <a:xfrm>
            <a:off x="2878065" y="6353730"/>
            <a:ext cx="6361795" cy="369332"/>
          </a:xfrm>
          <a:prstGeom prst="rect">
            <a:avLst/>
          </a:prstGeom>
          <a:noFill/>
        </p:spPr>
        <p:txBody>
          <a:bodyPr wrap="square">
            <a:spAutoFit/>
          </a:bodyPr>
          <a:lstStyle/>
          <a:p>
            <a:r>
              <a:rPr lang="en-US" dirty="0">
                <a:solidFill>
                  <a:schemeClr val="bg1"/>
                </a:solidFill>
              </a:rPr>
              <a:t>The Cyber AB is the official accrediting body for CMMC assessors</a:t>
            </a:r>
          </a:p>
        </p:txBody>
      </p:sp>
    </p:spTree>
    <p:extLst>
      <p:ext uri="{BB962C8B-B14F-4D97-AF65-F5344CB8AC3E}">
        <p14:creationId xmlns:p14="http://schemas.microsoft.com/office/powerpoint/2010/main" val="350218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E2872-A900-F1D4-7A98-24671C506E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6715EF-3513-2923-8463-56E5D1B33157}"/>
              </a:ext>
            </a:extLst>
          </p:cNvPr>
          <p:cNvSpPr>
            <a:spLocks noGrp="1"/>
          </p:cNvSpPr>
          <p:nvPr>
            <p:ph type="title"/>
          </p:nvPr>
        </p:nvSpPr>
        <p:spPr/>
        <p:txBody>
          <a:bodyPr/>
          <a:lstStyle/>
          <a:p>
            <a:r>
              <a:rPr lang="en-US" dirty="0"/>
              <a:t>October is…</a:t>
            </a:r>
          </a:p>
        </p:txBody>
      </p:sp>
      <p:sp>
        <p:nvSpPr>
          <p:cNvPr id="4" name="Content Placeholder 3">
            <a:extLst>
              <a:ext uri="{FF2B5EF4-FFF2-40B4-BE49-F238E27FC236}">
                <a16:creationId xmlns:a16="http://schemas.microsoft.com/office/drawing/2014/main" id="{4D1A9771-20B1-412D-D854-AC247286524D}"/>
              </a:ext>
            </a:extLst>
          </p:cNvPr>
          <p:cNvSpPr>
            <a:spLocks noGrp="1"/>
          </p:cNvSpPr>
          <p:nvPr>
            <p:ph sz="half" idx="2"/>
          </p:nvPr>
        </p:nvSpPr>
        <p:spPr>
          <a:xfrm>
            <a:off x="987268" y="1479113"/>
            <a:ext cx="5157787" cy="4818448"/>
          </a:xfrm>
        </p:spPr>
        <p:txBody>
          <a:bodyPr>
            <a:normAutofit fontScale="85000" lnSpcReduction="10000"/>
          </a:bodyPr>
          <a:lstStyle/>
          <a:p>
            <a:r>
              <a:rPr lang="en-US" dirty="0"/>
              <a:t>ADHD Awareness Month</a:t>
            </a:r>
          </a:p>
          <a:p>
            <a:r>
              <a:rPr lang="en-US" dirty="0"/>
              <a:t>Breast Cancer Awareness Month</a:t>
            </a:r>
          </a:p>
          <a:p>
            <a:r>
              <a:rPr lang="en-US" sz="3300" dirty="0">
                <a:solidFill>
                  <a:schemeClr val="accent1"/>
                </a:solidFill>
                <a:ea typeface="+mj-ea"/>
                <a:cs typeface="+mj-cs"/>
              </a:rPr>
              <a:t>Cybersecurity</a:t>
            </a:r>
            <a:r>
              <a:rPr lang="en-US" sz="3300" dirty="0"/>
              <a:t> </a:t>
            </a:r>
            <a:r>
              <a:rPr lang="en-US" sz="3300" dirty="0">
                <a:solidFill>
                  <a:schemeClr val="accent1"/>
                </a:solidFill>
                <a:ea typeface="+mj-ea"/>
                <a:cs typeface="+mj-cs"/>
              </a:rPr>
              <a:t>Awareness Month</a:t>
            </a:r>
          </a:p>
          <a:p>
            <a:r>
              <a:rPr lang="en-US" dirty="0"/>
              <a:t>Domestic Violence Awareness Month</a:t>
            </a:r>
          </a:p>
          <a:p>
            <a:r>
              <a:rPr lang="en-US" dirty="0"/>
              <a:t>Dwarfism Awareness Month</a:t>
            </a:r>
          </a:p>
          <a:p>
            <a:r>
              <a:rPr lang="en-US" dirty="0"/>
              <a:t>Filipino-American Heritage Month</a:t>
            </a:r>
          </a:p>
          <a:p>
            <a:r>
              <a:rPr lang="en-US" dirty="0"/>
              <a:t>My Wife’s Birthday Month</a:t>
            </a:r>
          </a:p>
          <a:p>
            <a:r>
              <a:rPr lang="en-US" dirty="0"/>
              <a:t>National Book Month</a:t>
            </a:r>
          </a:p>
          <a:p>
            <a:r>
              <a:rPr lang="en-US" dirty="0"/>
              <a:t>National Vegetarian Month</a:t>
            </a:r>
          </a:p>
          <a:p>
            <a:r>
              <a:rPr lang="en-US" dirty="0" err="1"/>
              <a:t>Soctober</a:t>
            </a:r>
            <a:endParaRPr lang="en-US" dirty="0"/>
          </a:p>
          <a:p>
            <a:r>
              <a:rPr lang="en-US" dirty="0"/>
              <a:t>And many others…</a:t>
            </a:r>
          </a:p>
        </p:txBody>
      </p:sp>
      <p:pic>
        <p:nvPicPr>
          <p:cNvPr id="9" name="Picture 8" descr="A purple lock with white text&#10;&#10;Description automatically generated">
            <a:extLst>
              <a:ext uri="{FF2B5EF4-FFF2-40B4-BE49-F238E27FC236}">
                <a16:creationId xmlns:a16="http://schemas.microsoft.com/office/drawing/2014/main" id="{E9001CA3-7E7D-069E-898A-DE6C0FFB3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79113"/>
            <a:ext cx="5824384" cy="2912192"/>
          </a:xfrm>
          <a:prstGeom prst="rect">
            <a:avLst/>
          </a:prstGeom>
        </p:spPr>
      </p:pic>
      <p:sp>
        <p:nvSpPr>
          <p:cNvPr id="11" name="TextBox 10">
            <a:extLst>
              <a:ext uri="{FF2B5EF4-FFF2-40B4-BE49-F238E27FC236}">
                <a16:creationId xmlns:a16="http://schemas.microsoft.com/office/drawing/2014/main" id="{5C5B4A19-3FA2-FC31-2844-831361102EFB}"/>
              </a:ext>
            </a:extLst>
          </p:cNvPr>
          <p:cNvSpPr txBox="1"/>
          <p:nvPr/>
        </p:nvSpPr>
        <p:spPr>
          <a:xfrm>
            <a:off x="5997575" y="4374936"/>
            <a:ext cx="6096000" cy="253916"/>
          </a:xfrm>
          <a:prstGeom prst="rect">
            <a:avLst/>
          </a:prstGeom>
          <a:noFill/>
        </p:spPr>
        <p:txBody>
          <a:bodyPr wrap="square">
            <a:spAutoFit/>
          </a:bodyPr>
          <a:lstStyle/>
          <a:p>
            <a:r>
              <a:rPr lang="en-US" sz="1050" dirty="0">
                <a:solidFill>
                  <a:schemeClr val="bg1"/>
                </a:solidFill>
              </a:rPr>
              <a:t>https://www.commerce.gov/news/blog/2023/10/national-cybersecurity-month-protecting-yourself-online</a:t>
            </a:r>
          </a:p>
        </p:txBody>
      </p:sp>
    </p:spTree>
    <p:extLst>
      <p:ext uri="{BB962C8B-B14F-4D97-AF65-F5344CB8AC3E}">
        <p14:creationId xmlns:p14="http://schemas.microsoft.com/office/powerpoint/2010/main" val="42577642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B992-40BE-BDB9-2F6A-9C59FD8BC2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2BEEA70-B130-65B2-DD71-EBCB43FADBC5}"/>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Cyber AB and CMMC Roles</a:t>
            </a:r>
          </a:p>
        </p:txBody>
      </p:sp>
      <p:cxnSp>
        <p:nvCxnSpPr>
          <p:cNvPr id="5" name="Straight Connector 4">
            <a:extLst>
              <a:ext uri="{FF2B5EF4-FFF2-40B4-BE49-F238E27FC236}">
                <a16:creationId xmlns:a16="http://schemas.microsoft.com/office/drawing/2014/main" id="{4BA61878-62A2-436C-3768-23D992007BFB}"/>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56BD065-88F4-BC45-8D07-6E65585DFFEB}"/>
              </a:ext>
            </a:extLst>
          </p:cNvPr>
          <p:cNvSpPr txBox="1"/>
          <p:nvPr/>
        </p:nvSpPr>
        <p:spPr>
          <a:xfrm>
            <a:off x="492512" y="1000634"/>
            <a:ext cx="11206975" cy="923330"/>
          </a:xfrm>
          <a:prstGeom prst="rect">
            <a:avLst/>
          </a:prstGeom>
          <a:noFill/>
        </p:spPr>
        <p:txBody>
          <a:bodyPr wrap="square" rtlCol="0">
            <a:spAutoFit/>
          </a:bodyPr>
          <a:lstStyle/>
          <a:p>
            <a:r>
              <a:rPr lang="en-US" dirty="0">
                <a:solidFill>
                  <a:schemeClr val="bg1"/>
                </a:solidFill>
              </a:rPr>
              <a:t>The Cyber AB is the official accreditation body of the Cybersecurity Maturity Model Certification (CMMC) Ecosystem and the sole authorized non-governmental partner of the U.S. Department of Defense in implementing and overseeing the CMMC conformance regime. https://cyberab.org/</a:t>
            </a:r>
          </a:p>
        </p:txBody>
      </p:sp>
      <p:sp>
        <p:nvSpPr>
          <p:cNvPr id="8" name="TextBox 7">
            <a:extLst>
              <a:ext uri="{FF2B5EF4-FFF2-40B4-BE49-F238E27FC236}">
                <a16:creationId xmlns:a16="http://schemas.microsoft.com/office/drawing/2014/main" id="{C4922D7C-BEB6-68E9-BB12-2611C57A18A5}"/>
              </a:ext>
            </a:extLst>
          </p:cNvPr>
          <p:cNvSpPr txBox="1"/>
          <p:nvPr/>
        </p:nvSpPr>
        <p:spPr>
          <a:xfrm>
            <a:off x="468351" y="2252546"/>
            <a:ext cx="5174166" cy="3416320"/>
          </a:xfrm>
          <a:prstGeom prst="rect">
            <a:avLst/>
          </a:prstGeom>
          <a:noFill/>
        </p:spPr>
        <p:txBody>
          <a:bodyPr wrap="square" rtlCol="0">
            <a:spAutoFit/>
          </a:bodyPr>
          <a:lstStyle/>
          <a:p>
            <a:r>
              <a:rPr lang="en-US" b="1" dirty="0">
                <a:solidFill>
                  <a:schemeClr val="bg1"/>
                </a:solidFill>
              </a:rPr>
              <a:t>Registered Practitioner </a:t>
            </a:r>
            <a:r>
              <a:rPr lang="en-US" dirty="0">
                <a:solidFill>
                  <a:schemeClr val="bg1"/>
                </a:solidFill>
              </a:rPr>
              <a:t>(RP): An individual who has attended training and passed tests demonstrating knowledge of CMMC levels. Valuable for preparation and consulting. Can help with self-assessment. Can not provide CMMC certification or letter of attestation.</a:t>
            </a:r>
          </a:p>
          <a:p>
            <a:endParaRPr lang="en-US" dirty="0">
              <a:solidFill>
                <a:schemeClr val="bg1"/>
              </a:solidFill>
            </a:endParaRPr>
          </a:p>
          <a:p>
            <a:r>
              <a:rPr lang="en-US" b="1" dirty="0">
                <a:solidFill>
                  <a:schemeClr val="bg1"/>
                </a:solidFill>
              </a:rPr>
              <a:t>Registered Practitioner Organization </a:t>
            </a:r>
            <a:r>
              <a:rPr lang="en-US" dirty="0">
                <a:solidFill>
                  <a:schemeClr val="bg1"/>
                </a:solidFill>
              </a:rPr>
              <a:t>(RPO): An organization that provides RP personnel for consulting and non-certified advisory roles.</a:t>
            </a:r>
          </a:p>
          <a:p>
            <a:endParaRPr lang="en-US" dirty="0">
              <a:solidFill>
                <a:schemeClr val="bg1"/>
              </a:solidFill>
            </a:endParaRPr>
          </a:p>
          <a:p>
            <a:endParaRPr lang="en-US" dirty="0">
              <a:solidFill>
                <a:schemeClr val="bg1"/>
              </a:solidFill>
            </a:endParaRPr>
          </a:p>
        </p:txBody>
      </p:sp>
      <p:sp>
        <p:nvSpPr>
          <p:cNvPr id="10" name="TextBox 9">
            <a:extLst>
              <a:ext uri="{FF2B5EF4-FFF2-40B4-BE49-F238E27FC236}">
                <a16:creationId xmlns:a16="http://schemas.microsoft.com/office/drawing/2014/main" id="{011C65C1-C567-A688-C9F0-16DEAFC417AF}"/>
              </a:ext>
            </a:extLst>
          </p:cNvPr>
          <p:cNvSpPr txBox="1"/>
          <p:nvPr/>
        </p:nvSpPr>
        <p:spPr>
          <a:xfrm>
            <a:off x="5826122" y="2252546"/>
            <a:ext cx="6194502" cy="3416320"/>
          </a:xfrm>
          <a:prstGeom prst="rect">
            <a:avLst/>
          </a:prstGeom>
          <a:noFill/>
        </p:spPr>
        <p:txBody>
          <a:bodyPr wrap="square">
            <a:spAutoFit/>
          </a:bodyPr>
          <a:lstStyle/>
          <a:p>
            <a:r>
              <a:rPr lang="en-US" b="1" dirty="0">
                <a:solidFill>
                  <a:schemeClr val="bg1"/>
                </a:solidFill>
              </a:rPr>
              <a:t>Certified CMMC Professional </a:t>
            </a:r>
            <a:r>
              <a:rPr lang="en-US" dirty="0">
                <a:solidFill>
                  <a:schemeClr val="bg1"/>
                </a:solidFill>
              </a:rPr>
              <a:t>(CCP): Has been trained, evaluated, and authorized to provide certifications for CMMC Level 1. While Level 1 is self-assessment, a CCP providing that assessment may add additional value to an organization.</a:t>
            </a:r>
          </a:p>
          <a:p>
            <a:endParaRPr lang="en-US" dirty="0">
              <a:solidFill>
                <a:schemeClr val="bg1"/>
              </a:solidFill>
            </a:endParaRPr>
          </a:p>
          <a:p>
            <a:r>
              <a:rPr lang="en-US" b="1" dirty="0">
                <a:solidFill>
                  <a:schemeClr val="bg1"/>
                </a:solidFill>
              </a:rPr>
              <a:t>Certified CMMC Assessor </a:t>
            </a:r>
            <a:r>
              <a:rPr lang="en-US" dirty="0">
                <a:solidFill>
                  <a:schemeClr val="bg1"/>
                </a:solidFill>
              </a:rPr>
              <a:t>(CCA): Has been trained, evaluated, and authorized to provide certifications for CMMC Level 2. Only a CCA may provide this certification service.</a:t>
            </a:r>
          </a:p>
          <a:p>
            <a:r>
              <a:rPr lang="en-US" dirty="0">
                <a:solidFill>
                  <a:schemeClr val="bg1"/>
                </a:solidFill>
              </a:rPr>
              <a:t> </a:t>
            </a:r>
          </a:p>
          <a:p>
            <a:r>
              <a:rPr lang="en-US" b="1" dirty="0">
                <a:solidFill>
                  <a:schemeClr val="bg1"/>
                </a:solidFill>
              </a:rPr>
              <a:t>CMMC 3</a:t>
            </a:r>
            <a:r>
              <a:rPr lang="en-US" b="1" baseline="30000" dirty="0">
                <a:solidFill>
                  <a:schemeClr val="bg1"/>
                </a:solidFill>
              </a:rPr>
              <a:t>rd</a:t>
            </a:r>
            <a:r>
              <a:rPr lang="en-US" b="1" dirty="0">
                <a:solidFill>
                  <a:schemeClr val="bg1"/>
                </a:solidFill>
              </a:rPr>
              <a:t> Party Assessment Organization </a:t>
            </a:r>
            <a:r>
              <a:rPr lang="en-US" dirty="0">
                <a:solidFill>
                  <a:schemeClr val="bg1"/>
                </a:solidFill>
              </a:rPr>
              <a:t>(C3PAO): A company that employes CCA and CCP personnel to conduct independent assessments and provide CMMC certifications.</a:t>
            </a:r>
          </a:p>
        </p:txBody>
      </p:sp>
      <p:sp>
        <p:nvSpPr>
          <p:cNvPr id="11" name="TextBox 10">
            <a:extLst>
              <a:ext uri="{FF2B5EF4-FFF2-40B4-BE49-F238E27FC236}">
                <a16:creationId xmlns:a16="http://schemas.microsoft.com/office/drawing/2014/main" id="{59DFA0F7-B852-546A-2F36-7E3C01181485}"/>
              </a:ext>
            </a:extLst>
          </p:cNvPr>
          <p:cNvSpPr txBox="1"/>
          <p:nvPr/>
        </p:nvSpPr>
        <p:spPr>
          <a:xfrm>
            <a:off x="2909600" y="5997448"/>
            <a:ext cx="6769747" cy="646331"/>
          </a:xfrm>
          <a:prstGeom prst="rect">
            <a:avLst/>
          </a:prstGeom>
          <a:noFill/>
        </p:spPr>
        <p:txBody>
          <a:bodyPr wrap="square" rtlCol="0">
            <a:spAutoFit/>
          </a:bodyPr>
          <a:lstStyle/>
          <a:p>
            <a:pPr algn="ctr"/>
            <a:r>
              <a:rPr lang="en-US" dirty="0">
                <a:solidFill>
                  <a:schemeClr val="accent1"/>
                </a:solidFill>
              </a:rPr>
              <a:t>Note that an RP, CCP, or CCA who assists an organization in preparation for an assessment may not also participate in that assessment. </a:t>
            </a:r>
          </a:p>
        </p:txBody>
      </p:sp>
    </p:spTree>
    <p:extLst>
      <p:ext uri="{BB962C8B-B14F-4D97-AF65-F5344CB8AC3E}">
        <p14:creationId xmlns:p14="http://schemas.microsoft.com/office/powerpoint/2010/main" val="28700452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B992-40BE-BDB9-2F6A-9C59FD8BC2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2BEEA70-B130-65B2-DD71-EBCB43FADBC5}"/>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Cyber AB Assessors</a:t>
            </a:r>
          </a:p>
        </p:txBody>
      </p:sp>
      <p:cxnSp>
        <p:nvCxnSpPr>
          <p:cNvPr id="5" name="Straight Connector 4">
            <a:extLst>
              <a:ext uri="{FF2B5EF4-FFF2-40B4-BE49-F238E27FC236}">
                <a16:creationId xmlns:a16="http://schemas.microsoft.com/office/drawing/2014/main" id="{4BA61878-62A2-436C-3768-23D992007BFB}"/>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55B61E1-7066-E3C7-797F-330DFFE638A8}"/>
              </a:ext>
            </a:extLst>
          </p:cNvPr>
          <p:cNvSpPr txBox="1"/>
          <p:nvPr/>
        </p:nvSpPr>
        <p:spPr>
          <a:xfrm>
            <a:off x="276447" y="903575"/>
            <a:ext cx="11915553" cy="1846659"/>
          </a:xfrm>
          <a:prstGeom prst="rect">
            <a:avLst/>
          </a:prstGeom>
          <a:noFill/>
        </p:spPr>
        <p:txBody>
          <a:bodyPr wrap="square">
            <a:spAutoFit/>
          </a:bodyPr>
          <a:lstStyle/>
          <a:p>
            <a:pPr algn="l" rtl="0" fontAlgn="base">
              <a:spcBef>
                <a:spcPts val="1200"/>
              </a:spcBef>
            </a:pPr>
            <a:r>
              <a:rPr lang="en-US" sz="2400" dirty="0">
                <a:solidFill>
                  <a:schemeClr val="bg1">
                    <a:lumMod val="95000"/>
                  </a:schemeClr>
                </a:solidFill>
                <a:latin typeface="+mj-lt"/>
              </a:rPr>
              <a:t>Find accredited assessors: </a:t>
            </a:r>
            <a:r>
              <a:rPr lang="en-US" sz="2400" dirty="0">
                <a:solidFill>
                  <a:schemeClr val="bg1">
                    <a:lumMod val="95000"/>
                  </a:schemeClr>
                </a:solidFill>
                <a:latin typeface="+mj-lt"/>
                <a:hlinkClick r:id="rId3"/>
              </a:rPr>
              <a:t>https://cyberab.org/Catalog</a:t>
            </a:r>
            <a:endParaRPr lang="en-US" sz="2400" dirty="0">
              <a:solidFill>
                <a:schemeClr val="bg1">
                  <a:lumMod val="95000"/>
                </a:schemeClr>
              </a:solidFill>
              <a:latin typeface="+mj-lt"/>
            </a:endParaRPr>
          </a:p>
          <a:p>
            <a:pPr algn="l" rtl="0" fontAlgn="base">
              <a:spcBef>
                <a:spcPts val="1200"/>
              </a:spcBef>
            </a:pPr>
            <a:endParaRPr lang="en-US" sz="2400" dirty="0">
              <a:solidFill>
                <a:schemeClr val="bg1">
                  <a:lumMod val="95000"/>
                </a:schemeClr>
              </a:solidFill>
              <a:latin typeface="+mj-lt"/>
            </a:endParaRPr>
          </a:p>
          <a:p>
            <a:pPr algn="l" rtl="0" fontAlgn="base">
              <a:spcBef>
                <a:spcPts val="1200"/>
              </a:spcBef>
            </a:pPr>
            <a:endParaRPr lang="en-US" i="0" dirty="0">
              <a:solidFill>
                <a:schemeClr val="bg1">
                  <a:lumMod val="95000"/>
                </a:schemeClr>
              </a:solidFill>
              <a:effectLst/>
              <a:latin typeface="+mj-lt"/>
            </a:endParaRPr>
          </a:p>
          <a:p>
            <a:pPr algn="l" rtl="0" fontAlgn="base">
              <a:spcBef>
                <a:spcPts val="1200"/>
              </a:spcBef>
            </a:pPr>
            <a:endParaRPr lang="en-US" i="0" dirty="0">
              <a:solidFill>
                <a:schemeClr val="bg1">
                  <a:lumMod val="95000"/>
                </a:schemeClr>
              </a:solidFill>
              <a:effectLst/>
              <a:latin typeface="+mj-lt"/>
            </a:endParaRPr>
          </a:p>
        </p:txBody>
      </p:sp>
      <p:pic>
        <p:nvPicPr>
          <p:cNvPr id="6" name="Picture 5" descr="A diagram of a flowchart&#10;&#10;Description automatically generated">
            <a:extLst>
              <a:ext uri="{FF2B5EF4-FFF2-40B4-BE49-F238E27FC236}">
                <a16:creationId xmlns:a16="http://schemas.microsoft.com/office/drawing/2014/main" id="{5D912D4A-94AF-9568-9095-A1256741B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4627" y="1370474"/>
            <a:ext cx="8742746" cy="5474586"/>
          </a:xfrm>
          <a:prstGeom prst="rect">
            <a:avLst/>
          </a:prstGeom>
        </p:spPr>
      </p:pic>
    </p:spTree>
    <p:extLst>
      <p:ext uri="{BB962C8B-B14F-4D97-AF65-F5344CB8AC3E}">
        <p14:creationId xmlns:p14="http://schemas.microsoft.com/office/powerpoint/2010/main" val="3049831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25115-06C3-DB1F-21BB-D51DC521F6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25B4552-FEE3-C19B-DFC0-238773A5C631}"/>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CMMC Timeline</a:t>
            </a:r>
          </a:p>
        </p:txBody>
      </p:sp>
      <p:cxnSp>
        <p:nvCxnSpPr>
          <p:cNvPr id="5" name="Straight Connector 4">
            <a:extLst>
              <a:ext uri="{FF2B5EF4-FFF2-40B4-BE49-F238E27FC236}">
                <a16:creationId xmlns:a16="http://schemas.microsoft.com/office/drawing/2014/main" id="{D389A660-F9E7-DAF9-3F2E-003CE6142E2B}"/>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8AFB73E-0475-E1B6-F626-31F5B637DB3B}"/>
              </a:ext>
            </a:extLst>
          </p:cNvPr>
          <p:cNvSpPr txBox="1"/>
          <p:nvPr/>
        </p:nvSpPr>
        <p:spPr>
          <a:xfrm>
            <a:off x="1271239" y="1000634"/>
            <a:ext cx="10920761" cy="4801314"/>
          </a:xfrm>
          <a:prstGeom prst="rect">
            <a:avLst/>
          </a:prstGeom>
          <a:noFill/>
        </p:spPr>
        <p:txBody>
          <a:bodyPr wrap="square">
            <a:spAutoFit/>
          </a:bodyPr>
          <a:lstStyle/>
          <a:p>
            <a:pPr fontAlgn="base">
              <a:spcBef>
                <a:spcPts val="1200"/>
              </a:spcBef>
            </a:pPr>
            <a:r>
              <a:rPr lang="en-US" i="0" u="none" strike="noStrike" dirty="0">
                <a:solidFill>
                  <a:schemeClr val="bg1">
                    <a:lumMod val="95000"/>
                  </a:schemeClr>
                </a:solidFill>
                <a:effectLst/>
              </a:rPr>
              <a:t>Mid 2022 – 20 C3PAOs “authorized,” but cannot yet perform CMMC assessments.</a:t>
            </a:r>
          </a:p>
          <a:p>
            <a:pPr fontAlgn="base">
              <a:spcBef>
                <a:spcPts val="1200"/>
              </a:spcBef>
            </a:pPr>
            <a:r>
              <a:rPr lang="en-US" i="0" u="none" strike="noStrike" dirty="0">
                <a:solidFill>
                  <a:schemeClr val="bg1">
                    <a:lumMod val="95000"/>
                  </a:schemeClr>
                </a:solidFill>
                <a:effectLst/>
              </a:rPr>
              <a:t>Mid 2022 – Mid 2023: A few C3PAOs were allowed to do “joint voluntary” assessments of 800-171 alongside the Defense Industrial Base Cybersecurity Assessment Center (DIBCAC). These are not CMMC assessments.</a:t>
            </a:r>
          </a:p>
          <a:p>
            <a:pPr fontAlgn="base">
              <a:spcBef>
                <a:spcPts val="1200"/>
              </a:spcBef>
            </a:pPr>
            <a:r>
              <a:rPr lang="en-US" i="0" u="none" strike="noStrike" dirty="0">
                <a:solidFill>
                  <a:schemeClr val="bg1">
                    <a:lumMod val="95000"/>
                  </a:schemeClr>
                </a:solidFill>
                <a:effectLst/>
              </a:rPr>
              <a:t>Mid 2022 – About 100 CMMC Assessors certified but cannot yet perform CMMC assessments.</a:t>
            </a:r>
          </a:p>
          <a:p>
            <a:pPr fontAlgn="base">
              <a:spcBef>
                <a:spcPts val="1200"/>
              </a:spcBef>
            </a:pPr>
            <a:r>
              <a:rPr lang="en-US" i="0" u="none" strike="noStrike" dirty="0">
                <a:solidFill>
                  <a:schemeClr val="bg1">
                    <a:lumMod val="95000"/>
                  </a:schemeClr>
                </a:solidFill>
                <a:effectLst/>
              </a:rPr>
              <a:t>Late 2023 – New DFARS rule enforcing CMMC was published in draft. </a:t>
            </a:r>
            <a:r>
              <a:rPr lang="en-US" i="0" dirty="0">
                <a:solidFill>
                  <a:schemeClr val="bg1">
                    <a:lumMod val="95000"/>
                  </a:schemeClr>
                </a:solidFill>
                <a:effectLst/>
              </a:rPr>
              <a:t>26 December DoD submitted the proposed rule for CMMC 2.0 to the Federal Register. </a:t>
            </a:r>
          </a:p>
          <a:p>
            <a:pPr fontAlgn="base">
              <a:spcBef>
                <a:spcPts val="1200"/>
              </a:spcBef>
            </a:pPr>
            <a:r>
              <a:rPr lang="en-US" i="0" u="none" strike="noStrike" dirty="0">
                <a:solidFill>
                  <a:schemeClr val="bg1">
                    <a:lumMod val="95000"/>
                  </a:schemeClr>
                </a:solidFill>
                <a:effectLst/>
              </a:rPr>
              <a:t>27 June: DoD submitted CMMC 2.0 under Title 32 (National Defense) to Information and Regulatory Affairs in OMB </a:t>
            </a:r>
          </a:p>
          <a:p>
            <a:pPr fontAlgn="base">
              <a:spcBef>
                <a:spcPts val="1200"/>
              </a:spcBef>
            </a:pPr>
            <a:r>
              <a:rPr lang="en-US" dirty="0">
                <a:solidFill>
                  <a:schemeClr val="bg1">
                    <a:lumMod val="95000"/>
                  </a:schemeClr>
                </a:solidFill>
              </a:rPr>
              <a:t>October 2024: CFR 32 finalized</a:t>
            </a:r>
          </a:p>
          <a:p>
            <a:pPr fontAlgn="base">
              <a:spcBef>
                <a:spcPts val="1200"/>
              </a:spcBef>
            </a:pPr>
            <a:r>
              <a:rPr lang="en-US" dirty="0">
                <a:solidFill>
                  <a:schemeClr val="bg1">
                    <a:lumMod val="95000"/>
                  </a:schemeClr>
                </a:solidFill>
              </a:rPr>
              <a:t>December 2024: CFR 48 finalized</a:t>
            </a:r>
          </a:p>
          <a:p>
            <a:pPr fontAlgn="base">
              <a:spcBef>
                <a:spcPts val="1200"/>
              </a:spcBef>
            </a:pPr>
            <a:r>
              <a:rPr lang="en-US" i="0" u="none" strike="noStrike" dirty="0">
                <a:solidFill>
                  <a:schemeClr val="bg1">
                    <a:lumMod val="95000"/>
                  </a:schemeClr>
                </a:solidFill>
                <a:effectLst/>
              </a:rPr>
              <a:t>Mid 2025 – contracts requiring CMMC Level 1 self-assessment released.</a:t>
            </a:r>
          </a:p>
          <a:p>
            <a:pPr fontAlgn="base">
              <a:spcBef>
                <a:spcPts val="1200"/>
              </a:spcBef>
            </a:pPr>
            <a:r>
              <a:rPr lang="en-US" i="0" u="none" strike="noStrike" dirty="0">
                <a:solidFill>
                  <a:schemeClr val="bg1">
                    <a:lumMod val="95000"/>
                  </a:schemeClr>
                </a:solidFill>
                <a:effectLst/>
              </a:rPr>
              <a:t>Late 2025 – 3 year phased rollout of DFARS 2021 contracts requiring CMMC Level 2 certification assessments </a:t>
            </a:r>
          </a:p>
          <a:p>
            <a:pPr fontAlgn="base">
              <a:spcBef>
                <a:spcPts val="1200"/>
              </a:spcBef>
            </a:pPr>
            <a:r>
              <a:rPr lang="en-US" i="0" u="none" strike="noStrike" dirty="0">
                <a:solidFill>
                  <a:schemeClr val="bg1">
                    <a:lumMod val="95000"/>
                  </a:schemeClr>
                </a:solidFill>
                <a:effectLst/>
              </a:rPr>
              <a:t>Mid 2026 – contracts requiring CMMC Level 3 certification assessments released.</a:t>
            </a:r>
          </a:p>
        </p:txBody>
      </p:sp>
      <p:sp>
        <p:nvSpPr>
          <p:cNvPr id="7" name="TextBox 6">
            <a:extLst>
              <a:ext uri="{FF2B5EF4-FFF2-40B4-BE49-F238E27FC236}">
                <a16:creationId xmlns:a16="http://schemas.microsoft.com/office/drawing/2014/main" id="{7E7BF26E-A572-81EA-4CBB-34C9C129AEF3}"/>
              </a:ext>
            </a:extLst>
          </p:cNvPr>
          <p:cNvSpPr txBox="1"/>
          <p:nvPr/>
        </p:nvSpPr>
        <p:spPr>
          <a:xfrm>
            <a:off x="9121859" y="6410609"/>
            <a:ext cx="3190642" cy="369332"/>
          </a:xfrm>
          <a:prstGeom prst="rect">
            <a:avLst/>
          </a:prstGeom>
          <a:noFill/>
        </p:spPr>
        <p:txBody>
          <a:bodyPr wrap="square">
            <a:spAutoFit/>
          </a:bodyPr>
          <a:lstStyle/>
          <a:p>
            <a:r>
              <a:rPr lang="en-US" dirty="0">
                <a:solidFill>
                  <a:schemeClr val="bg1"/>
                </a:solidFill>
              </a:rPr>
              <a:t>https://www.cmmcaudit.org/</a:t>
            </a:r>
          </a:p>
        </p:txBody>
      </p:sp>
      <p:sp>
        <p:nvSpPr>
          <p:cNvPr id="10" name="Arrow: Right 9">
            <a:extLst>
              <a:ext uri="{FF2B5EF4-FFF2-40B4-BE49-F238E27FC236}">
                <a16:creationId xmlns:a16="http://schemas.microsoft.com/office/drawing/2014/main" id="{C96CC337-932A-5630-6396-FE9C61974503}"/>
              </a:ext>
            </a:extLst>
          </p:cNvPr>
          <p:cNvSpPr/>
          <p:nvPr/>
        </p:nvSpPr>
        <p:spPr>
          <a:xfrm>
            <a:off x="972789" y="4812486"/>
            <a:ext cx="298450" cy="215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BA1EC2A-FC0A-D929-16D4-CC7456A0BB6D}"/>
              </a:ext>
            </a:extLst>
          </p:cNvPr>
          <p:cNvSpPr txBox="1"/>
          <p:nvPr/>
        </p:nvSpPr>
        <p:spPr>
          <a:xfrm>
            <a:off x="276446" y="4458771"/>
            <a:ext cx="1285025" cy="923330"/>
          </a:xfrm>
          <a:prstGeom prst="rect">
            <a:avLst/>
          </a:prstGeom>
          <a:noFill/>
        </p:spPr>
        <p:txBody>
          <a:bodyPr wrap="square" rtlCol="0">
            <a:spAutoFit/>
          </a:bodyPr>
          <a:lstStyle/>
          <a:p>
            <a:r>
              <a:rPr lang="en-US" dirty="0">
                <a:solidFill>
                  <a:schemeClr val="accent1"/>
                </a:solidFill>
              </a:rPr>
              <a:t>Impacts your business</a:t>
            </a:r>
          </a:p>
        </p:txBody>
      </p:sp>
    </p:spTree>
    <p:extLst>
      <p:ext uri="{BB962C8B-B14F-4D97-AF65-F5344CB8AC3E}">
        <p14:creationId xmlns:p14="http://schemas.microsoft.com/office/powerpoint/2010/main" val="72060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0B403-2366-DFA2-D2B7-C9DE225B7DF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1C2B7B0-95DF-67F9-34DB-4E6F9FA33ED6}"/>
              </a:ext>
            </a:extLst>
          </p:cNvPr>
          <p:cNvSpPr txBox="1"/>
          <p:nvPr/>
        </p:nvSpPr>
        <p:spPr>
          <a:xfrm>
            <a:off x="276445" y="354303"/>
            <a:ext cx="9358873"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CMMC Roadmap for </a:t>
            </a:r>
            <a:r>
              <a:rPr lang="en-US" sz="3600" b="1" dirty="0" err="1">
                <a:solidFill>
                  <a:schemeClr val="accent1"/>
                </a:solidFill>
                <a:cs typeface="Calibri"/>
              </a:rPr>
              <a:t>FloridaMakes</a:t>
            </a:r>
            <a:r>
              <a:rPr lang="en-US" sz="3600" b="1" dirty="0">
                <a:solidFill>
                  <a:schemeClr val="accent1"/>
                </a:solidFill>
                <a:cs typeface="Calibri"/>
              </a:rPr>
              <a:t> Members</a:t>
            </a:r>
          </a:p>
        </p:txBody>
      </p:sp>
      <p:cxnSp>
        <p:nvCxnSpPr>
          <p:cNvPr id="5" name="Straight Connector 4">
            <a:extLst>
              <a:ext uri="{FF2B5EF4-FFF2-40B4-BE49-F238E27FC236}">
                <a16:creationId xmlns:a16="http://schemas.microsoft.com/office/drawing/2014/main" id="{955DC7F8-A745-BCE7-4950-9D4F1E054344}"/>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881FA2C-899F-31FF-7A07-2D0F6C1DC073}"/>
              </a:ext>
            </a:extLst>
          </p:cNvPr>
          <p:cNvSpPr txBox="1"/>
          <p:nvPr/>
        </p:nvSpPr>
        <p:spPr>
          <a:xfrm>
            <a:off x="9121859" y="6410609"/>
            <a:ext cx="3190642" cy="369332"/>
          </a:xfrm>
          <a:prstGeom prst="rect">
            <a:avLst/>
          </a:prstGeom>
          <a:noFill/>
        </p:spPr>
        <p:txBody>
          <a:bodyPr wrap="square">
            <a:spAutoFit/>
          </a:bodyPr>
          <a:lstStyle/>
          <a:p>
            <a:r>
              <a:rPr lang="en-US" dirty="0">
                <a:solidFill>
                  <a:schemeClr val="bg1"/>
                </a:solidFill>
              </a:rPr>
              <a:t>https://www.cmmcaudit.org/</a:t>
            </a:r>
          </a:p>
        </p:txBody>
      </p:sp>
      <p:pic>
        <p:nvPicPr>
          <p:cNvPr id="6" name="Picture 5" descr="Red pinpointers pinned on a road">
            <a:extLst>
              <a:ext uri="{FF2B5EF4-FFF2-40B4-BE49-F238E27FC236}">
                <a16:creationId xmlns:a16="http://schemas.microsoft.com/office/drawing/2014/main" id="{445F02E6-2433-8139-5F77-D96EAB1499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0109" y="1886803"/>
            <a:ext cx="5143500" cy="3429000"/>
          </a:xfrm>
          <a:prstGeom prst="rect">
            <a:avLst/>
          </a:prstGeom>
        </p:spPr>
      </p:pic>
      <p:sp>
        <p:nvSpPr>
          <p:cNvPr id="8" name="TextBox 7">
            <a:extLst>
              <a:ext uri="{FF2B5EF4-FFF2-40B4-BE49-F238E27FC236}">
                <a16:creationId xmlns:a16="http://schemas.microsoft.com/office/drawing/2014/main" id="{EA4528B2-90DF-7EF6-4667-C58A9B42A786}"/>
              </a:ext>
            </a:extLst>
          </p:cNvPr>
          <p:cNvSpPr txBox="1"/>
          <p:nvPr/>
        </p:nvSpPr>
        <p:spPr>
          <a:xfrm>
            <a:off x="276445" y="1200646"/>
            <a:ext cx="6113381" cy="4801314"/>
          </a:xfrm>
          <a:prstGeom prst="rect">
            <a:avLst/>
          </a:prstGeom>
          <a:noFill/>
        </p:spPr>
        <p:txBody>
          <a:bodyPr wrap="square" rtlCol="0">
            <a:spAutoFit/>
          </a:bodyPr>
          <a:lstStyle/>
          <a:p>
            <a:pPr marL="395288" marR="0" indent="-395288">
              <a:buFont typeface="Wingdings" panose="05000000000000000000" pitchFamily="2" charset="2"/>
              <a:buChar char="q"/>
            </a:pPr>
            <a:r>
              <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Assess current (and future) contracts and subcontracts for 7012, 7019, 7021 language</a:t>
            </a:r>
          </a:p>
          <a:p>
            <a:pPr marL="395288" marR="0" indent="-395288">
              <a:buFont typeface="Wingdings" panose="05000000000000000000" pitchFamily="2" charset="2"/>
              <a:buChar char="q"/>
            </a:pPr>
            <a:r>
              <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CUI survey and data flow scoping</a:t>
            </a:r>
          </a:p>
          <a:p>
            <a:pPr marL="395288" indent="-395288">
              <a:buFont typeface="Wingdings" panose="05000000000000000000" pitchFamily="2" charset="2"/>
              <a:buChar char="q"/>
            </a:pPr>
            <a:r>
              <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Documentation review WRT NIST 800-171 </a:t>
            </a:r>
          </a:p>
          <a:p>
            <a:pPr marL="395288" marR="0" indent="-395288">
              <a:buFont typeface="Wingdings" panose="05000000000000000000" pitchFamily="2" charset="2"/>
              <a:buChar char="q"/>
            </a:pPr>
            <a:r>
              <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Build an approach (possibly hire an RP)</a:t>
            </a:r>
          </a:p>
          <a:p>
            <a:pPr marL="395288" marR="0" indent="-395288">
              <a:buFont typeface="Wingdings" panose="05000000000000000000" pitchFamily="2" charset="2"/>
              <a:buChar char="q"/>
            </a:pPr>
            <a:r>
              <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Decision: In-house, managed service, hybrid</a:t>
            </a:r>
          </a:p>
          <a:p>
            <a:pPr marL="395288" marR="0" indent="-395288">
              <a:buFont typeface="Wingdings" panose="05000000000000000000" pitchFamily="2" charset="2"/>
              <a:buChar char="q"/>
            </a:pPr>
            <a:r>
              <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Decision: Whole enterprise or enclave</a:t>
            </a:r>
          </a:p>
          <a:p>
            <a:pPr marL="395288" marR="0" indent="-395288">
              <a:buFont typeface="Wingdings" panose="05000000000000000000" pitchFamily="2" charset="2"/>
              <a:buChar char="q"/>
            </a:pPr>
            <a:r>
              <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Self assessment and recovery</a:t>
            </a:r>
          </a:p>
          <a:p>
            <a:pPr marL="395288" marR="0" indent="-395288">
              <a:buFont typeface="Wingdings" panose="05000000000000000000" pitchFamily="2" charset="2"/>
              <a:buChar char="q"/>
            </a:pPr>
            <a:r>
              <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Gap assessment and recovery</a:t>
            </a:r>
          </a:p>
          <a:p>
            <a:pPr marL="395288" marR="0" indent="-395288">
              <a:buFont typeface="Wingdings" panose="05000000000000000000" pitchFamily="2" charset="2"/>
              <a:buChar char="q"/>
            </a:pPr>
            <a:r>
              <a:rPr lang="en-US" sz="2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C3PAO a</a:t>
            </a:r>
            <a:r>
              <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ssessment</a:t>
            </a:r>
          </a:p>
          <a:p>
            <a:pPr marL="395288" marR="0" indent="-395288">
              <a:buFont typeface="Wingdings" panose="05000000000000000000" pitchFamily="2" charset="2"/>
              <a:buChar char="q"/>
            </a:pPr>
            <a:r>
              <a:rPr lang="en-US" sz="2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CMMC </a:t>
            </a:r>
            <a:r>
              <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Certification to SPRS via </a:t>
            </a:r>
            <a:r>
              <a:rPr lang="en-US"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eMASS</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95288" marR="0" indent="-395288">
              <a:buFont typeface="Wingdings" panose="05000000000000000000" pitchFamily="2" charset="2"/>
              <a:buChar char="q"/>
            </a:pPr>
            <a:r>
              <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 lots of business</a:t>
            </a:r>
          </a:p>
          <a:p>
            <a:endParaRPr lang="en-US" dirty="0"/>
          </a:p>
        </p:txBody>
      </p:sp>
    </p:spTree>
    <p:extLst>
      <p:ext uri="{BB962C8B-B14F-4D97-AF65-F5344CB8AC3E}">
        <p14:creationId xmlns:p14="http://schemas.microsoft.com/office/powerpoint/2010/main" val="3268624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B992-40BE-BDB9-2F6A-9C59FD8BC2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2BEEA70-B130-65B2-DD71-EBCB43FADBC5}"/>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The Cost of CMMC </a:t>
            </a:r>
          </a:p>
        </p:txBody>
      </p:sp>
      <p:cxnSp>
        <p:nvCxnSpPr>
          <p:cNvPr id="5" name="Straight Connector 4">
            <a:extLst>
              <a:ext uri="{FF2B5EF4-FFF2-40B4-BE49-F238E27FC236}">
                <a16:creationId xmlns:a16="http://schemas.microsoft.com/office/drawing/2014/main" id="{4BA61878-62A2-436C-3768-23D992007BFB}"/>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55B61E1-7066-E3C7-797F-330DFFE638A8}"/>
              </a:ext>
            </a:extLst>
          </p:cNvPr>
          <p:cNvSpPr txBox="1"/>
          <p:nvPr/>
        </p:nvSpPr>
        <p:spPr>
          <a:xfrm>
            <a:off x="814039" y="1000634"/>
            <a:ext cx="11377961" cy="5016758"/>
          </a:xfrm>
          <a:prstGeom prst="rect">
            <a:avLst/>
          </a:prstGeom>
          <a:noFill/>
        </p:spPr>
        <p:txBody>
          <a:bodyPr wrap="square">
            <a:spAutoFit/>
          </a:bodyPr>
          <a:lstStyle/>
          <a:p>
            <a:pPr algn="l" rtl="0" fontAlgn="base">
              <a:spcBef>
                <a:spcPts val="1200"/>
              </a:spcBef>
            </a:pPr>
            <a:r>
              <a:rPr lang="en-US" sz="2000" i="0" u="none" strike="noStrike" dirty="0">
                <a:solidFill>
                  <a:schemeClr val="bg1"/>
                </a:solidFill>
                <a:effectLst/>
              </a:rPr>
              <a:t>“DoD's Office of Small Business and Technology Partnerships (OSBTP) is working to provide SBIR/STTR programs with support for CMMC implementation through the use of Technical and Business Assistance. The SBA's affiliation rules are codified at 13 CFR 121.103, available at https://www.ecfr.gov/​current/​title-13/​chapter-I/​part-121.Any change to the SBA's affiliation rules is outside the scope of this rulemaking.” </a:t>
            </a:r>
            <a:r>
              <a:rPr lang="en-US" sz="2000" i="0" u="none" strike="noStrike" dirty="0">
                <a:solidFill>
                  <a:schemeClr val="accent1"/>
                </a:solidFill>
                <a:effectLst/>
              </a:rPr>
              <a:t>(There is no obvious mention of this assistance in https://business.defense.gov/)</a:t>
            </a:r>
          </a:p>
          <a:p>
            <a:pPr algn="l" rtl="0" fontAlgn="base">
              <a:spcBef>
                <a:spcPts val="1200"/>
              </a:spcBef>
            </a:pPr>
            <a:r>
              <a:rPr lang="en-US" sz="2000" dirty="0">
                <a:solidFill>
                  <a:schemeClr val="bg1"/>
                </a:solidFill>
                <a:hlinkClick r:id="rId3"/>
              </a:rPr>
              <a:t>https://www.federalregister.gov/documents/2023/12/26/2023-27280/cybersecurity-maturity-model-certification-cmmc-program</a:t>
            </a:r>
            <a:r>
              <a:rPr lang="en-US" sz="2000" dirty="0">
                <a:solidFill>
                  <a:schemeClr val="bg1"/>
                </a:solidFill>
              </a:rPr>
              <a:t> </a:t>
            </a:r>
          </a:p>
          <a:p>
            <a:pPr algn="l" rtl="0" fontAlgn="base">
              <a:spcBef>
                <a:spcPts val="1200"/>
              </a:spcBef>
            </a:pPr>
            <a:endParaRPr lang="en-US" sz="2000" dirty="0">
              <a:solidFill>
                <a:schemeClr val="bg1"/>
              </a:solidFill>
            </a:endParaRPr>
          </a:p>
          <a:p>
            <a:pPr algn="l" rtl="0" fontAlgn="base">
              <a:spcBef>
                <a:spcPts val="1200"/>
              </a:spcBef>
            </a:pPr>
            <a:r>
              <a:rPr lang="en-US" sz="2000" dirty="0">
                <a:solidFill>
                  <a:schemeClr val="bg1"/>
                </a:solidFill>
              </a:rPr>
              <a:t>“A Level 2 self-assessment and related affirmations are estimated to cost over </a:t>
            </a:r>
            <a:r>
              <a:rPr lang="en-US" sz="2000" dirty="0">
                <a:solidFill>
                  <a:schemeClr val="accent1"/>
                </a:solidFill>
              </a:rPr>
              <a:t>$37,000 </a:t>
            </a:r>
            <a:r>
              <a:rPr lang="en-US" sz="2000" dirty="0">
                <a:solidFill>
                  <a:schemeClr val="bg1"/>
                </a:solidFill>
              </a:rPr>
              <a:t>for small entities and nearly </a:t>
            </a:r>
            <a:r>
              <a:rPr lang="en-US" sz="2000" dirty="0">
                <a:solidFill>
                  <a:schemeClr val="accent1"/>
                </a:solidFill>
              </a:rPr>
              <a:t>$49,000 </a:t>
            </a:r>
            <a:r>
              <a:rPr lang="en-US" sz="2000" dirty="0">
                <a:solidFill>
                  <a:schemeClr val="bg1"/>
                </a:solidFill>
              </a:rPr>
              <a:t>for larger entities (including the triennial assessment and affirmation and two additional annual affirmations). A Level 2 certification assessment is projected to cost nearly </a:t>
            </a:r>
            <a:r>
              <a:rPr lang="en-US" sz="2000" dirty="0">
                <a:solidFill>
                  <a:schemeClr val="accent1"/>
                </a:solidFill>
              </a:rPr>
              <a:t>$105,000 </a:t>
            </a:r>
            <a:r>
              <a:rPr lang="en-US" sz="2000" dirty="0">
                <a:solidFill>
                  <a:schemeClr val="bg1"/>
                </a:solidFill>
              </a:rPr>
              <a:t>for small entities and approximately </a:t>
            </a:r>
            <a:r>
              <a:rPr lang="en-US" sz="2000" dirty="0">
                <a:solidFill>
                  <a:schemeClr val="accent1"/>
                </a:solidFill>
              </a:rPr>
              <a:t>$118,000 </a:t>
            </a:r>
            <a:r>
              <a:rPr lang="en-US" sz="2000" dirty="0">
                <a:solidFill>
                  <a:schemeClr val="bg1"/>
                </a:solidFill>
              </a:rPr>
              <a:t>for larger entities (including the triennial assessment and affirmation and two additional annual affirmations).”</a:t>
            </a:r>
          </a:p>
          <a:p>
            <a:pPr algn="l" rtl="0" fontAlgn="base">
              <a:spcBef>
                <a:spcPts val="1200"/>
              </a:spcBef>
            </a:pPr>
            <a:r>
              <a:rPr lang="en-US" sz="2000" i="0" u="none" strike="noStrike" dirty="0">
                <a:solidFill>
                  <a:schemeClr val="bg1"/>
                </a:solidFill>
                <a:effectLst/>
                <a:hlinkClick r:id="rId4"/>
              </a:rPr>
              <a:t>https://defensescoop.com/2023/12/28/cmmc-implementation-cost-estimates/</a:t>
            </a:r>
            <a:r>
              <a:rPr lang="en-US" sz="2000" i="0" u="none" strike="noStrike" dirty="0">
                <a:solidFill>
                  <a:schemeClr val="bg1"/>
                </a:solidFill>
                <a:effectLst/>
              </a:rPr>
              <a:t> </a:t>
            </a:r>
            <a:endParaRPr lang="en-US" sz="2000" i="0" dirty="0">
              <a:solidFill>
                <a:schemeClr val="bg1"/>
              </a:solidFill>
              <a:effectLst/>
              <a:latin typeface="+mj-lt"/>
            </a:endParaRPr>
          </a:p>
        </p:txBody>
      </p:sp>
    </p:spTree>
    <p:extLst>
      <p:ext uri="{BB962C8B-B14F-4D97-AF65-F5344CB8AC3E}">
        <p14:creationId xmlns:p14="http://schemas.microsoft.com/office/powerpoint/2010/main" val="21808451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B992-40BE-BDB9-2F6A-9C59FD8BC2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2BEEA70-B130-65B2-DD71-EBCB43FADBC5}"/>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The Cost of CMMC </a:t>
            </a:r>
          </a:p>
        </p:txBody>
      </p:sp>
      <p:cxnSp>
        <p:nvCxnSpPr>
          <p:cNvPr id="5" name="Straight Connector 4">
            <a:extLst>
              <a:ext uri="{FF2B5EF4-FFF2-40B4-BE49-F238E27FC236}">
                <a16:creationId xmlns:a16="http://schemas.microsoft.com/office/drawing/2014/main" id="{4BA61878-62A2-436C-3768-23D992007BFB}"/>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55B61E1-7066-E3C7-797F-330DFFE638A8}"/>
              </a:ext>
            </a:extLst>
          </p:cNvPr>
          <p:cNvSpPr txBox="1"/>
          <p:nvPr/>
        </p:nvSpPr>
        <p:spPr>
          <a:xfrm>
            <a:off x="814039" y="1000634"/>
            <a:ext cx="11377961" cy="5139869"/>
          </a:xfrm>
          <a:prstGeom prst="rect">
            <a:avLst/>
          </a:prstGeom>
          <a:noFill/>
        </p:spPr>
        <p:txBody>
          <a:bodyPr wrap="square">
            <a:spAutoFit/>
          </a:bodyPr>
          <a:lstStyle/>
          <a:p>
            <a:pPr algn="l" rtl="0" fontAlgn="base">
              <a:spcBef>
                <a:spcPts val="1200"/>
              </a:spcBef>
            </a:pPr>
            <a:r>
              <a:rPr lang="en-US" sz="2400" i="0" u="none" strike="noStrike" dirty="0">
                <a:solidFill>
                  <a:schemeClr val="bg1"/>
                </a:solidFill>
                <a:effectLst/>
              </a:rPr>
              <a:t>“Average Burden per Response (CMMC Level 2): 525.955 hours.” (</a:t>
            </a:r>
            <a:r>
              <a:rPr lang="en-US" sz="2400" i="0" u="none" strike="noStrike" dirty="0">
                <a:solidFill>
                  <a:schemeClr val="accent1"/>
                </a:solidFill>
                <a:effectLst/>
              </a:rPr>
              <a:t>Back of the envelope: $100/hour burdened rate, $52,600 ?</a:t>
            </a:r>
            <a:r>
              <a:rPr lang="en-US" sz="2400" i="0" u="none" strike="noStrike" dirty="0">
                <a:solidFill>
                  <a:schemeClr val="bg1"/>
                </a:solidFill>
                <a:effectLst/>
              </a:rPr>
              <a:t>)</a:t>
            </a:r>
          </a:p>
          <a:p>
            <a:pPr algn="l" rtl="0" fontAlgn="base">
              <a:spcBef>
                <a:spcPts val="1200"/>
              </a:spcBef>
            </a:pPr>
            <a:r>
              <a:rPr lang="en-US" sz="2400" dirty="0">
                <a:solidFill>
                  <a:schemeClr val="bg1"/>
                </a:solidFill>
                <a:hlinkClick r:id="rId3">
                  <a:extLst>
                    <a:ext uri="{A12FA001-AC4F-418D-AE19-62706E023703}">
                      <ahyp:hlinkClr xmlns:ahyp="http://schemas.microsoft.com/office/drawing/2018/hyperlinkcolor" val="tx"/>
                    </a:ext>
                  </a:extLst>
                </a:hlinkClick>
              </a:rPr>
              <a:t>https://www.regulations.gov/document/DOD-2023-OS-0063-0374</a:t>
            </a:r>
            <a:r>
              <a:rPr lang="en-US" sz="2400" dirty="0">
                <a:solidFill>
                  <a:schemeClr val="bg1"/>
                </a:solidFill>
              </a:rPr>
              <a:t> </a:t>
            </a:r>
          </a:p>
          <a:p>
            <a:pPr algn="l" rtl="0" fontAlgn="base">
              <a:spcBef>
                <a:spcPts val="1200"/>
              </a:spcBef>
            </a:pPr>
            <a:endParaRPr lang="en-US" sz="2400" dirty="0">
              <a:solidFill>
                <a:schemeClr val="bg1"/>
              </a:solidFill>
            </a:endParaRPr>
          </a:p>
          <a:p>
            <a:pPr algn="l" rtl="0" fontAlgn="base">
              <a:spcBef>
                <a:spcPts val="1200"/>
              </a:spcBef>
            </a:pPr>
            <a:r>
              <a:rPr lang="en-US" sz="2400" dirty="0">
                <a:solidFill>
                  <a:schemeClr val="bg1"/>
                </a:solidFill>
              </a:rPr>
              <a:t>The Department will publish a comprehensive cost analysis associated with each level of CMMC 2.0 as part of rulemaking. Costs are </a:t>
            </a:r>
            <a:r>
              <a:rPr lang="en-US" sz="2400" dirty="0">
                <a:solidFill>
                  <a:schemeClr val="accent1"/>
                </a:solidFill>
              </a:rPr>
              <a:t>projected to be significantly lower relative to CMMC 1.0</a:t>
            </a:r>
            <a:r>
              <a:rPr lang="en-US" sz="2400" dirty="0">
                <a:solidFill>
                  <a:schemeClr val="bg1"/>
                </a:solidFill>
              </a:rPr>
              <a:t> because the Department intends to (a) streamline requirements at all levels, eliminating CMMC-unique practices and maturity processes, (b) allow companies associated with the new Level 1 (Foundational) and some Level 2 (Advanced) acquisition programs to perform self-assessments rather than third-party assessments, and (c) increase oversight of the third-party assessment ecosystem.</a:t>
            </a:r>
          </a:p>
          <a:p>
            <a:pPr algn="l" rtl="0" fontAlgn="base">
              <a:spcBef>
                <a:spcPts val="1200"/>
              </a:spcBef>
            </a:pPr>
            <a:r>
              <a:rPr lang="en-US" sz="2400" i="0" u="none" strike="noStrike" dirty="0">
                <a:solidFill>
                  <a:schemeClr val="bg1"/>
                </a:solidFill>
                <a:effectLst/>
                <a:hlinkClick r:id="rId4"/>
              </a:rPr>
              <a:t>https://dodcio.defense.gov/CMMC/about/</a:t>
            </a:r>
            <a:r>
              <a:rPr lang="en-US" sz="2400" i="0" u="none" strike="noStrike" dirty="0">
                <a:solidFill>
                  <a:schemeClr val="bg1"/>
                </a:solidFill>
                <a:effectLst/>
              </a:rPr>
              <a:t>   </a:t>
            </a:r>
            <a:endParaRPr lang="en-US" i="0" dirty="0">
              <a:solidFill>
                <a:schemeClr val="bg1"/>
              </a:solidFill>
              <a:effectLst/>
              <a:latin typeface="+mj-lt"/>
            </a:endParaRPr>
          </a:p>
        </p:txBody>
      </p:sp>
    </p:spTree>
    <p:extLst>
      <p:ext uri="{BB962C8B-B14F-4D97-AF65-F5344CB8AC3E}">
        <p14:creationId xmlns:p14="http://schemas.microsoft.com/office/powerpoint/2010/main" val="1839562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B992-40BE-BDB9-2F6A-9C59FD8BC2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2BEEA70-B130-65B2-DD71-EBCB43FADBC5}"/>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The Cost of CMMC </a:t>
            </a:r>
          </a:p>
        </p:txBody>
      </p:sp>
      <p:cxnSp>
        <p:nvCxnSpPr>
          <p:cNvPr id="5" name="Straight Connector 4">
            <a:extLst>
              <a:ext uri="{FF2B5EF4-FFF2-40B4-BE49-F238E27FC236}">
                <a16:creationId xmlns:a16="http://schemas.microsoft.com/office/drawing/2014/main" id="{4BA61878-62A2-436C-3768-23D992007BFB}"/>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55B61E1-7066-E3C7-797F-330DFFE638A8}"/>
              </a:ext>
            </a:extLst>
          </p:cNvPr>
          <p:cNvSpPr txBox="1"/>
          <p:nvPr/>
        </p:nvSpPr>
        <p:spPr>
          <a:xfrm>
            <a:off x="356839" y="1000634"/>
            <a:ext cx="11835161" cy="4708981"/>
          </a:xfrm>
          <a:prstGeom prst="rect">
            <a:avLst/>
          </a:prstGeom>
          <a:noFill/>
        </p:spPr>
        <p:txBody>
          <a:bodyPr wrap="square">
            <a:spAutoFit/>
          </a:bodyPr>
          <a:lstStyle/>
          <a:p>
            <a:pPr algn="l" rtl="0" fontAlgn="base">
              <a:spcBef>
                <a:spcPts val="1200"/>
              </a:spcBef>
            </a:pPr>
            <a:r>
              <a:rPr lang="en-US" sz="2000" i="0" u="none" strike="noStrike" dirty="0">
                <a:solidFill>
                  <a:schemeClr val="bg1"/>
                </a:solidFill>
                <a:effectLst/>
              </a:rPr>
              <a:t>DoD CIO CMMC FAQ</a:t>
            </a:r>
          </a:p>
          <a:p>
            <a:pPr algn="l" rtl="0" fontAlgn="base">
              <a:spcBef>
                <a:spcPts val="1200"/>
              </a:spcBef>
            </a:pPr>
            <a:r>
              <a:rPr lang="en-US" sz="2000" i="0" u="none" strike="noStrike" dirty="0">
                <a:solidFill>
                  <a:schemeClr val="bg1"/>
                </a:solidFill>
                <a:effectLst/>
              </a:rPr>
              <a:t>Q. How much will it cost to implement CMMC 2.0?</a:t>
            </a:r>
          </a:p>
          <a:p>
            <a:pPr algn="l" rtl="0" fontAlgn="base">
              <a:spcBef>
                <a:spcPts val="1200"/>
              </a:spcBef>
            </a:pPr>
            <a:r>
              <a:rPr lang="en-US" sz="2000" i="0" u="none" strike="noStrike" dirty="0">
                <a:solidFill>
                  <a:schemeClr val="bg1"/>
                </a:solidFill>
                <a:effectLst/>
              </a:rPr>
              <a:t>A. The Department will publish a comprehensive cost analysis associated with each level of CMMC 2.0 as part of rulemaking. It is important to note that </a:t>
            </a:r>
            <a:r>
              <a:rPr lang="en-US" sz="2000" i="0" u="none" strike="noStrike" dirty="0">
                <a:solidFill>
                  <a:schemeClr val="accent1"/>
                </a:solidFill>
                <a:effectLst/>
              </a:rPr>
              <a:t>costs to implement cybersecurity controls are incurred due to the need to comply with contract requirements for safeguarding information, as defined in FAR 52.204-21, and DFARS 252.204-7012, and are not considered to be costs for implementing CMMC</a:t>
            </a:r>
            <a:r>
              <a:rPr lang="en-US" sz="2000" i="0" u="none" strike="noStrike" dirty="0">
                <a:solidFill>
                  <a:schemeClr val="bg1"/>
                </a:solidFill>
                <a:effectLst/>
              </a:rPr>
              <a:t>, which is a program to assess the degree to which those underlying security requirements have been met.  </a:t>
            </a:r>
          </a:p>
          <a:p>
            <a:pPr algn="l" rtl="0" fontAlgn="base">
              <a:spcBef>
                <a:spcPts val="1200"/>
              </a:spcBef>
            </a:pPr>
            <a:r>
              <a:rPr lang="en-US" sz="2000" dirty="0">
                <a:solidFill>
                  <a:schemeClr val="accent1"/>
                </a:solidFill>
              </a:rPr>
              <a:t>(If CMMC costs are allowable, do they impact overall price and LPTA competitions?)</a:t>
            </a:r>
          </a:p>
          <a:p>
            <a:pPr algn="l" rtl="0" fontAlgn="base">
              <a:spcBef>
                <a:spcPts val="1200"/>
              </a:spcBef>
            </a:pPr>
            <a:r>
              <a:rPr lang="en-US" sz="2000" dirty="0">
                <a:solidFill>
                  <a:schemeClr val="bg1"/>
                </a:solidFill>
                <a:hlinkClick r:id="rId3"/>
              </a:rPr>
              <a:t>https://dodcio.defense.gov/CMMC/FAQ/</a:t>
            </a:r>
            <a:r>
              <a:rPr lang="en-US" sz="2000" dirty="0">
                <a:solidFill>
                  <a:schemeClr val="bg1"/>
                </a:solidFill>
              </a:rPr>
              <a:t> </a:t>
            </a:r>
          </a:p>
          <a:p>
            <a:pPr algn="l" rtl="0" fontAlgn="base">
              <a:spcBef>
                <a:spcPts val="1200"/>
              </a:spcBef>
            </a:pPr>
            <a:endParaRPr lang="en-US" sz="2000" i="0" u="none" strike="noStrike" dirty="0">
              <a:solidFill>
                <a:schemeClr val="bg1"/>
              </a:solidFill>
              <a:effectLst/>
            </a:endParaRPr>
          </a:p>
          <a:p>
            <a:pPr algn="l" rtl="0" fontAlgn="base">
              <a:spcBef>
                <a:spcPts val="1200"/>
              </a:spcBef>
            </a:pPr>
            <a:r>
              <a:rPr lang="en-US" sz="2000" i="1" dirty="0">
                <a:solidFill>
                  <a:schemeClr val="bg1"/>
                </a:solidFill>
              </a:rPr>
              <a:t>All sources hint that cost estimates are strictly for CMMC compliance efforts, and not for underlying NIST SP 800-171 compliance activities.</a:t>
            </a:r>
            <a:endParaRPr lang="en-US" sz="2000" i="1" u="none" strike="noStrike" dirty="0">
              <a:solidFill>
                <a:schemeClr val="bg1"/>
              </a:solidFill>
              <a:effectLst/>
            </a:endParaRPr>
          </a:p>
        </p:txBody>
      </p:sp>
    </p:spTree>
    <p:extLst>
      <p:ext uri="{BB962C8B-B14F-4D97-AF65-F5344CB8AC3E}">
        <p14:creationId xmlns:p14="http://schemas.microsoft.com/office/powerpoint/2010/main" val="2361948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22908-A98E-C9A7-BDD9-A64F639EAE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620A835-AA47-B965-E404-BA54C45BD5D8}"/>
              </a:ext>
            </a:extLst>
          </p:cNvPr>
          <p:cNvSpPr txBox="1"/>
          <p:nvPr/>
        </p:nvSpPr>
        <p:spPr>
          <a:xfrm>
            <a:off x="276445" y="354303"/>
            <a:ext cx="11677661" cy="1200329"/>
          </a:xfrm>
          <a:prstGeom prst="rect">
            <a:avLst/>
          </a:prstGeom>
          <a:noFill/>
        </p:spPr>
        <p:txBody>
          <a:bodyPr wrap="square" lIns="91440" tIns="45720" rIns="91440" bIns="45720" rtlCol="0" anchor="t">
            <a:spAutoFit/>
          </a:bodyPr>
          <a:lstStyle/>
          <a:p>
            <a:r>
              <a:rPr lang="en-US" sz="3600" b="1" dirty="0">
                <a:solidFill>
                  <a:schemeClr val="accent1"/>
                </a:solidFill>
                <a:cs typeface="Calibri"/>
              </a:rPr>
              <a:t>Resources and Last Words</a:t>
            </a:r>
          </a:p>
          <a:p>
            <a:endParaRPr lang="en-US" sz="3600" b="1" dirty="0">
              <a:solidFill>
                <a:schemeClr val="accent1"/>
              </a:solidFill>
              <a:cs typeface="Calibri"/>
            </a:endParaRPr>
          </a:p>
        </p:txBody>
      </p:sp>
      <p:cxnSp>
        <p:nvCxnSpPr>
          <p:cNvPr id="5" name="Straight Connector 4">
            <a:extLst>
              <a:ext uri="{FF2B5EF4-FFF2-40B4-BE49-F238E27FC236}">
                <a16:creationId xmlns:a16="http://schemas.microsoft.com/office/drawing/2014/main" id="{3FCCFA73-112F-111C-E304-E8FE5CDB5D02}"/>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6E4FF89-C84F-3ABB-F6DB-5C29E82DB1B6}"/>
              </a:ext>
            </a:extLst>
          </p:cNvPr>
          <p:cNvSpPr txBox="1"/>
          <p:nvPr/>
        </p:nvSpPr>
        <p:spPr>
          <a:xfrm>
            <a:off x="615950" y="1000634"/>
            <a:ext cx="10960100" cy="984885"/>
          </a:xfrm>
          <a:prstGeom prst="rect">
            <a:avLst/>
          </a:prstGeom>
          <a:noFill/>
        </p:spPr>
        <p:txBody>
          <a:bodyPr wrap="square">
            <a:spAutoFit/>
          </a:bodyPr>
          <a:lstStyle/>
          <a:p>
            <a:pPr algn="l" rtl="0" fontAlgn="base">
              <a:spcBef>
                <a:spcPts val="1200"/>
              </a:spcBef>
            </a:pPr>
            <a:endParaRPr lang="en-US" sz="2400" b="0" i="0" dirty="0">
              <a:solidFill>
                <a:schemeClr val="bg1">
                  <a:lumMod val="95000"/>
                </a:schemeClr>
              </a:solidFill>
              <a:effectLst/>
              <a:latin typeface="+mj-lt"/>
            </a:endParaRPr>
          </a:p>
          <a:p>
            <a:pPr algn="l" rtl="0" fontAlgn="base">
              <a:spcBef>
                <a:spcPts val="1200"/>
              </a:spcBef>
            </a:pPr>
            <a:endParaRPr lang="en-US" sz="2400" b="0" i="0" dirty="0">
              <a:solidFill>
                <a:schemeClr val="bg1">
                  <a:lumMod val="95000"/>
                </a:schemeClr>
              </a:solidFill>
              <a:effectLst/>
              <a:latin typeface="+mj-lt"/>
            </a:endParaRPr>
          </a:p>
        </p:txBody>
      </p:sp>
      <p:pic>
        <p:nvPicPr>
          <p:cNvPr id="7" name="Picture 6" descr="Metallic spheres connected in mesh">
            <a:extLst>
              <a:ext uri="{FF2B5EF4-FFF2-40B4-BE49-F238E27FC236}">
                <a16:creationId xmlns:a16="http://schemas.microsoft.com/office/drawing/2014/main" id="{494EC738-779C-C735-D905-D961C9E4B1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510" y="1212744"/>
            <a:ext cx="7348980" cy="4898124"/>
          </a:xfrm>
          <a:prstGeom prst="rect">
            <a:avLst/>
          </a:prstGeom>
        </p:spPr>
      </p:pic>
    </p:spTree>
    <p:extLst>
      <p:ext uri="{BB962C8B-B14F-4D97-AF65-F5344CB8AC3E}">
        <p14:creationId xmlns:p14="http://schemas.microsoft.com/office/powerpoint/2010/main" val="32299014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B992-40BE-BDB9-2F6A-9C59FD8BC2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2BEEA70-B130-65B2-DD71-EBCB43FADBC5}"/>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Resources</a:t>
            </a:r>
          </a:p>
        </p:txBody>
      </p:sp>
      <p:cxnSp>
        <p:nvCxnSpPr>
          <p:cNvPr id="5" name="Straight Connector 4">
            <a:extLst>
              <a:ext uri="{FF2B5EF4-FFF2-40B4-BE49-F238E27FC236}">
                <a16:creationId xmlns:a16="http://schemas.microsoft.com/office/drawing/2014/main" id="{4BA61878-62A2-436C-3768-23D992007BFB}"/>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55B61E1-7066-E3C7-797F-330DFFE638A8}"/>
              </a:ext>
            </a:extLst>
          </p:cNvPr>
          <p:cNvSpPr txBox="1"/>
          <p:nvPr/>
        </p:nvSpPr>
        <p:spPr>
          <a:xfrm>
            <a:off x="285264" y="809831"/>
            <a:ext cx="11915553" cy="5693866"/>
          </a:xfrm>
          <a:prstGeom prst="rect">
            <a:avLst/>
          </a:prstGeom>
          <a:noFill/>
        </p:spPr>
        <p:txBody>
          <a:bodyPr wrap="square">
            <a:spAutoFit/>
          </a:bodyPr>
          <a:lstStyle/>
          <a:p>
            <a:pPr fontAlgn="base">
              <a:spcBef>
                <a:spcPts val="1200"/>
              </a:spcBef>
            </a:pPr>
            <a:r>
              <a:rPr lang="en-US" sz="2400" i="0" u="none" strike="noStrike" dirty="0">
                <a:solidFill>
                  <a:schemeClr val="bg1">
                    <a:lumMod val="95000"/>
                  </a:schemeClr>
                </a:solidFill>
                <a:effectLst/>
              </a:rPr>
              <a:t>Explore free services </a:t>
            </a:r>
            <a:r>
              <a:rPr lang="en-US" sz="2400" dirty="0">
                <a:solidFill>
                  <a:schemeClr val="bg1">
                    <a:lumMod val="95000"/>
                  </a:schemeClr>
                </a:solidFill>
              </a:rPr>
              <a:t>provided by NSA, DoD, and NIST</a:t>
            </a:r>
          </a:p>
          <a:p>
            <a:pPr algn="l" rtl="0" fontAlgn="base">
              <a:spcBef>
                <a:spcPts val="1200"/>
              </a:spcBef>
            </a:pPr>
            <a:r>
              <a:rPr lang="en-US" i="0" dirty="0">
                <a:solidFill>
                  <a:schemeClr val="bg1">
                    <a:lumMod val="95000"/>
                  </a:schemeClr>
                </a:solidFill>
                <a:effectLst/>
                <a:latin typeface="+mj-lt"/>
              </a:rPr>
              <a:t>NATIONAL SECURITY AGENCY (NSA) CYBERSECURITY COLLABORATION CENTER </a:t>
            </a:r>
            <a:r>
              <a:rPr lang="en-US" i="0" dirty="0">
                <a:solidFill>
                  <a:schemeClr val="bg1">
                    <a:lumMod val="95000"/>
                  </a:schemeClr>
                </a:solidFill>
                <a:effectLst/>
                <a:latin typeface="+mj-lt"/>
                <a:hlinkClick r:id="rId3"/>
              </a:rPr>
              <a:t>https://www.nsa.gov/About/Cybersecurity-Collaboration-Center/</a:t>
            </a:r>
            <a:r>
              <a:rPr lang="en-US" i="0" dirty="0">
                <a:solidFill>
                  <a:schemeClr val="bg1">
                    <a:lumMod val="95000"/>
                  </a:schemeClr>
                </a:solidFill>
                <a:effectLst/>
                <a:latin typeface="+mj-lt"/>
              </a:rPr>
              <a:t> </a:t>
            </a:r>
          </a:p>
          <a:p>
            <a:pPr marL="285750" indent="-285750" algn="l" rtl="0" fontAlgn="base">
              <a:buFont typeface="Arial" panose="020B0604020202020204" pitchFamily="34" charset="0"/>
              <a:buChar char="•"/>
            </a:pPr>
            <a:r>
              <a:rPr lang="en-US" i="0" dirty="0">
                <a:solidFill>
                  <a:schemeClr val="bg1">
                    <a:lumMod val="95000"/>
                  </a:schemeClr>
                </a:solidFill>
                <a:effectLst/>
                <a:latin typeface="+mj-lt"/>
              </a:rPr>
              <a:t>Protective Domain Name System (PDNS) </a:t>
            </a:r>
          </a:p>
          <a:p>
            <a:pPr marL="285750" indent="-285750" algn="l" rtl="0" fontAlgn="base">
              <a:buFont typeface="Arial" panose="020B0604020202020204" pitchFamily="34" charset="0"/>
              <a:buChar char="•"/>
            </a:pPr>
            <a:r>
              <a:rPr lang="en-US" i="0" dirty="0">
                <a:solidFill>
                  <a:schemeClr val="bg1">
                    <a:lumMod val="95000"/>
                  </a:schemeClr>
                </a:solidFill>
                <a:effectLst/>
                <a:latin typeface="+mj-lt"/>
              </a:rPr>
              <a:t>Attack Surface Management</a:t>
            </a:r>
          </a:p>
          <a:p>
            <a:pPr marL="285750" indent="-285750" algn="l" rtl="0" fontAlgn="base">
              <a:buFont typeface="Arial" panose="020B0604020202020204" pitchFamily="34" charset="0"/>
              <a:buChar char="•"/>
            </a:pPr>
            <a:r>
              <a:rPr lang="en-US" i="0" dirty="0">
                <a:solidFill>
                  <a:schemeClr val="bg1">
                    <a:lumMod val="95000"/>
                  </a:schemeClr>
                </a:solidFill>
                <a:effectLst/>
                <a:latin typeface="+mj-lt"/>
              </a:rPr>
              <a:t>Threat Intelligence Collaboration</a:t>
            </a:r>
          </a:p>
          <a:p>
            <a:pPr algn="l" rtl="0" fontAlgn="base">
              <a:spcBef>
                <a:spcPts val="1200"/>
              </a:spcBef>
            </a:pPr>
            <a:r>
              <a:rPr lang="en-US" i="0" dirty="0">
                <a:solidFill>
                  <a:schemeClr val="bg1">
                    <a:lumMod val="95000"/>
                  </a:schemeClr>
                </a:solidFill>
                <a:effectLst/>
                <a:latin typeface="+mj-lt"/>
              </a:rPr>
              <a:t>DC3/DOD DEFENSE INDUSTRIAL BASE COLLABORATIVE INFORMATION SHARING ENVIRONMENT (DCISE) </a:t>
            </a:r>
            <a:r>
              <a:rPr lang="en-US" i="0" dirty="0">
                <a:solidFill>
                  <a:schemeClr val="bg1">
                    <a:lumMod val="95000"/>
                  </a:schemeClr>
                </a:solidFill>
                <a:effectLst/>
                <a:latin typeface="+mj-lt"/>
                <a:hlinkClick r:id="rId4"/>
              </a:rPr>
              <a:t>https://www.dc3.mil/</a:t>
            </a:r>
            <a:r>
              <a:rPr lang="en-US" i="0" dirty="0">
                <a:solidFill>
                  <a:schemeClr val="bg1">
                    <a:lumMod val="95000"/>
                  </a:schemeClr>
                </a:solidFill>
                <a:effectLst/>
                <a:latin typeface="+mj-lt"/>
              </a:rPr>
              <a:t> </a:t>
            </a:r>
          </a:p>
          <a:p>
            <a:pPr marL="285750" indent="-285750" algn="l" rtl="0" fontAlgn="base">
              <a:buFont typeface="Arial" panose="020B0604020202020204" pitchFamily="34" charset="0"/>
              <a:buChar char="•"/>
            </a:pPr>
            <a:r>
              <a:rPr lang="en-US" i="0" dirty="0">
                <a:solidFill>
                  <a:schemeClr val="bg1">
                    <a:lumMod val="95000"/>
                  </a:schemeClr>
                </a:solidFill>
                <a:effectLst/>
                <a:latin typeface="+mj-lt"/>
              </a:rPr>
              <a:t>Real-time monitoring of network traffic, threat detection, and alerts; option to block malicious traffic</a:t>
            </a:r>
          </a:p>
          <a:p>
            <a:pPr marL="285750" indent="-285750" algn="l" rtl="0" fontAlgn="base">
              <a:buFont typeface="Arial" panose="020B0604020202020204" pitchFamily="34" charset="0"/>
              <a:buChar char="•"/>
            </a:pPr>
            <a:r>
              <a:rPr lang="en-US" i="0" dirty="0">
                <a:solidFill>
                  <a:schemeClr val="bg1">
                    <a:lumMod val="95000"/>
                  </a:schemeClr>
                </a:solidFill>
                <a:effectLst/>
                <a:latin typeface="+mj-lt"/>
              </a:rPr>
              <a:t>CYBER RESILIENCE ANALYSIS (CRA) </a:t>
            </a:r>
          </a:p>
          <a:p>
            <a:pPr marL="285750" indent="-285750" algn="l" rtl="0" fontAlgn="base">
              <a:buFont typeface="Arial" panose="020B0604020202020204" pitchFamily="34" charset="0"/>
              <a:buChar char="•"/>
            </a:pPr>
            <a:r>
              <a:rPr lang="en-US" i="0" dirty="0">
                <a:solidFill>
                  <a:schemeClr val="bg1">
                    <a:lumMod val="95000"/>
                  </a:schemeClr>
                </a:solidFill>
                <a:effectLst/>
                <a:latin typeface="+mj-lt"/>
              </a:rPr>
              <a:t>ADVERSARY EMULATION (AE) </a:t>
            </a:r>
          </a:p>
          <a:p>
            <a:pPr algn="l" rtl="0" fontAlgn="base">
              <a:spcBef>
                <a:spcPts val="1200"/>
              </a:spcBef>
            </a:pPr>
            <a:r>
              <a:rPr lang="en-US" i="0" dirty="0">
                <a:solidFill>
                  <a:schemeClr val="bg1">
                    <a:lumMod val="95000"/>
                  </a:schemeClr>
                </a:solidFill>
                <a:effectLst/>
                <a:latin typeface="+mj-lt"/>
              </a:rPr>
              <a:t>PROJECT SPECTRUM  </a:t>
            </a:r>
            <a:r>
              <a:rPr lang="en-US" i="0" dirty="0">
                <a:solidFill>
                  <a:schemeClr val="bg1">
                    <a:lumMod val="95000"/>
                  </a:schemeClr>
                </a:solidFill>
                <a:effectLst/>
                <a:latin typeface="+mj-lt"/>
                <a:hlinkClick r:id="rId5"/>
              </a:rPr>
              <a:t>https://www.projectspectrum.io/#/</a:t>
            </a:r>
            <a:r>
              <a:rPr lang="en-US" i="0" dirty="0">
                <a:solidFill>
                  <a:schemeClr val="bg1">
                    <a:lumMod val="95000"/>
                  </a:schemeClr>
                </a:solidFill>
                <a:effectLst/>
                <a:latin typeface="+mj-lt"/>
              </a:rPr>
              <a:t> </a:t>
            </a:r>
          </a:p>
          <a:p>
            <a:pPr algn="l" rtl="0" fontAlgn="base">
              <a:spcBef>
                <a:spcPts val="1200"/>
              </a:spcBef>
            </a:pPr>
            <a:r>
              <a:rPr lang="en-US" i="0" dirty="0">
                <a:solidFill>
                  <a:schemeClr val="bg1">
                    <a:lumMod val="95000"/>
                  </a:schemeClr>
                </a:solidFill>
                <a:effectLst/>
                <a:latin typeface="+mj-lt"/>
              </a:rPr>
              <a:t>BLUE CYBER INITIATIVE  </a:t>
            </a:r>
            <a:r>
              <a:rPr lang="en-US" i="0" dirty="0">
                <a:solidFill>
                  <a:schemeClr val="bg1">
                    <a:lumMod val="95000"/>
                  </a:schemeClr>
                </a:solidFill>
                <a:effectLst/>
                <a:latin typeface="+mj-lt"/>
                <a:hlinkClick r:id="rId6"/>
              </a:rPr>
              <a:t>https://www.safcn.af.mil/CISO/Small-Business-Cybersecurity-Information/</a:t>
            </a:r>
            <a:endParaRPr lang="en-US" i="0" dirty="0">
              <a:solidFill>
                <a:schemeClr val="bg1">
                  <a:lumMod val="95000"/>
                </a:schemeClr>
              </a:solidFill>
              <a:effectLst/>
              <a:latin typeface="+mj-lt"/>
            </a:endParaRPr>
          </a:p>
          <a:p>
            <a:pPr algn="l" rtl="0" fontAlgn="base">
              <a:spcBef>
                <a:spcPts val="1200"/>
              </a:spcBef>
            </a:pPr>
            <a:r>
              <a:rPr lang="en-US" dirty="0">
                <a:solidFill>
                  <a:schemeClr val="bg1">
                    <a:lumMod val="95000"/>
                  </a:schemeClr>
                </a:solidFill>
                <a:latin typeface="+mj-lt"/>
              </a:rPr>
              <a:t>NIST CUI POA&amp;M Template: </a:t>
            </a:r>
            <a:r>
              <a:rPr lang="en-US" dirty="0">
                <a:solidFill>
                  <a:schemeClr val="bg1">
                    <a:lumMod val="95000"/>
                  </a:schemeClr>
                </a:solidFill>
                <a:latin typeface="+mj-lt"/>
                <a:hlinkClick r:id="rId7"/>
              </a:rPr>
              <a:t>https://csrc.nist.gov/files/pubs/sp/800/171/r2/upd1/final/docs/cui-plan-of-action-template-final.docx</a:t>
            </a:r>
            <a:endParaRPr lang="en-US" dirty="0">
              <a:solidFill>
                <a:schemeClr val="bg1">
                  <a:lumMod val="95000"/>
                </a:schemeClr>
              </a:solidFill>
              <a:latin typeface="+mj-lt"/>
            </a:endParaRPr>
          </a:p>
          <a:p>
            <a:pPr algn="l" rtl="0" fontAlgn="base">
              <a:spcBef>
                <a:spcPts val="1200"/>
              </a:spcBef>
            </a:pPr>
            <a:r>
              <a:rPr lang="en-US" i="0" dirty="0">
                <a:solidFill>
                  <a:schemeClr val="bg1">
                    <a:lumMod val="95000"/>
                  </a:schemeClr>
                </a:solidFill>
                <a:effectLst/>
                <a:latin typeface="+mj-lt"/>
              </a:rPr>
              <a:t>NIST CUI SSP Template: </a:t>
            </a:r>
            <a:r>
              <a:rPr lang="en-US" i="0" dirty="0">
                <a:solidFill>
                  <a:schemeClr val="bg1">
                    <a:lumMod val="95000"/>
                  </a:schemeClr>
                </a:solidFill>
                <a:effectLst/>
                <a:latin typeface="+mj-lt"/>
                <a:hlinkClick r:id="rId8"/>
              </a:rPr>
              <a:t>https://csrc.nist.gov/files/pubs/sp/800/171/r2/upd1/final/docs/cui-ssp-template-final.docx</a:t>
            </a:r>
            <a:r>
              <a:rPr lang="en-US" i="0" dirty="0">
                <a:solidFill>
                  <a:schemeClr val="bg1">
                    <a:lumMod val="95000"/>
                  </a:schemeClr>
                </a:solidFill>
                <a:effectLst/>
                <a:latin typeface="+mj-lt"/>
              </a:rPr>
              <a:t> </a:t>
            </a:r>
          </a:p>
          <a:p>
            <a:pPr algn="l" rtl="0" fontAlgn="base">
              <a:spcBef>
                <a:spcPts val="1200"/>
              </a:spcBef>
            </a:pPr>
            <a:endParaRPr lang="en-US" i="0" dirty="0">
              <a:solidFill>
                <a:schemeClr val="bg1">
                  <a:lumMod val="95000"/>
                </a:schemeClr>
              </a:solidFill>
              <a:effectLst/>
              <a:latin typeface="+mj-lt"/>
            </a:endParaRPr>
          </a:p>
        </p:txBody>
      </p:sp>
    </p:spTree>
    <p:extLst>
      <p:ext uri="{BB962C8B-B14F-4D97-AF65-F5344CB8AC3E}">
        <p14:creationId xmlns:p14="http://schemas.microsoft.com/office/powerpoint/2010/main" val="38176028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B992-40BE-BDB9-2F6A-9C59FD8BC2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2BEEA70-B130-65B2-DD71-EBCB43FADBC5}"/>
              </a:ext>
            </a:extLst>
          </p:cNvPr>
          <p:cNvSpPr txBox="1"/>
          <p:nvPr/>
        </p:nvSpPr>
        <p:spPr>
          <a:xfrm>
            <a:off x="276446" y="354303"/>
            <a:ext cx="6018028"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Resources</a:t>
            </a:r>
          </a:p>
        </p:txBody>
      </p:sp>
      <p:cxnSp>
        <p:nvCxnSpPr>
          <p:cNvPr id="5" name="Straight Connector 4">
            <a:extLst>
              <a:ext uri="{FF2B5EF4-FFF2-40B4-BE49-F238E27FC236}">
                <a16:creationId xmlns:a16="http://schemas.microsoft.com/office/drawing/2014/main" id="{4BA61878-62A2-436C-3768-23D992007BFB}"/>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55B61E1-7066-E3C7-797F-330DFFE638A8}"/>
              </a:ext>
            </a:extLst>
          </p:cNvPr>
          <p:cNvSpPr txBox="1"/>
          <p:nvPr/>
        </p:nvSpPr>
        <p:spPr>
          <a:xfrm>
            <a:off x="641445" y="1410067"/>
            <a:ext cx="10085695" cy="3600986"/>
          </a:xfrm>
          <a:prstGeom prst="rect">
            <a:avLst/>
          </a:prstGeom>
          <a:noFill/>
        </p:spPr>
        <p:txBody>
          <a:bodyPr wrap="square">
            <a:spAutoFit/>
          </a:bodyPr>
          <a:lstStyle/>
          <a:p>
            <a:pPr algn="l" rtl="0" fontAlgn="base">
              <a:spcBef>
                <a:spcPts val="1200"/>
              </a:spcBef>
            </a:pPr>
            <a:r>
              <a:rPr lang="en-US" i="0" u="none" strike="noStrike" dirty="0">
                <a:solidFill>
                  <a:schemeClr val="bg1">
                    <a:lumMod val="95000"/>
                  </a:schemeClr>
                </a:solidFill>
                <a:effectLst/>
              </a:rPr>
              <a:t>Be aware of vendors pushing the </a:t>
            </a:r>
            <a:r>
              <a:rPr lang="en-US" i="0" u="none" strike="noStrike" dirty="0">
                <a:solidFill>
                  <a:schemeClr val="accent1"/>
                </a:solidFill>
                <a:effectLst/>
              </a:rPr>
              <a:t>urgency of CMMC </a:t>
            </a:r>
            <a:r>
              <a:rPr lang="en-US" i="0" u="none" strike="noStrike" dirty="0">
                <a:solidFill>
                  <a:schemeClr val="bg1">
                    <a:lumMod val="95000"/>
                  </a:schemeClr>
                </a:solidFill>
                <a:effectLst/>
              </a:rPr>
              <a:t>in order to capitalize on your uncertainty. The National Defense Information Sharing and Analysis Center published an easy “</a:t>
            </a:r>
            <a:r>
              <a:rPr lang="en-US" i="0" u="none" strike="noStrike" dirty="0">
                <a:solidFill>
                  <a:schemeClr val="accent1"/>
                </a:solidFill>
                <a:effectLst/>
              </a:rPr>
              <a:t>C3PAO Shopping Guide for Small &amp; Medium-Sized Businesses</a:t>
            </a:r>
            <a:r>
              <a:rPr lang="en-US" i="0" u="none" strike="noStrike" dirty="0">
                <a:solidFill>
                  <a:schemeClr val="bg1">
                    <a:lumMod val="95000"/>
                  </a:schemeClr>
                </a:solidFill>
                <a:effectLst/>
              </a:rPr>
              <a:t>” </a:t>
            </a:r>
            <a:r>
              <a:rPr lang="en-US" i="0" u="none" strike="noStrike" dirty="0">
                <a:solidFill>
                  <a:schemeClr val="bg1">
                    <a:lumMod val="95000"/>
                  </a:schemeClr>
                </a:solidFill>
                <a:effectLst/>
                <a:hlinkClick r:id="rId3"/>
              </a:rPr>
              <a:t>https://ndisac.org/wp-content/uploads/2024/03/ND-ISAC_C3PAO-Shopping-Guide-for-SMBs_v12_13MAR2024.pdf</a:t>
            </a:r>
            <a:r>
              <a:rPr lang="en-US" i="0" u="none" strike="noStrike" dirty="0">
                <a:solidFill>
                  <a:schemeClr val="bg1">
                    <a:lumMod val="95000"/>
                  </a:schemeClr>
                </a:solidFill>
                <a:effectLst/>
              </a:rPr>
              <a:t> </a:t>
            </a:r>
          </a:p>
          <a:p>
            <a:pPr algn="l" rtl="0" fontAlgn="base">
              <a:spcBef>
                <a:spcPts val="1200"/>
              </a:spcBef>
            </a:pPr>
            <a:r>
              <a:rPr lang="en-US" dirty="0">
                <a:solidFill>
                  <a:schemeClr val="bg1">
                    <a:lumMod val="95000"/>
                  </a:schemeClr>
                </a:solidFill>
              </a:rPr>
              <a:t>There are valuable</a:t>
            </a:r>
            <a:r>
              <a:rPr lang="en-US" sz="1800" i="0" u="none" strike="noStrike" dirty="0">
                <a:solidFill>
                  <a:schemeClr val="bg1">
                    <a:lumMod val="95000"/>
                  </a:schemeClr>
                </a:solidFill>
                <a:effectLst/>
              </a:rPr>
              <a:t> resources at the CMMC Information Institute, including an </a:t>
            </a:r>
            <a:r>
              <a:rPr lang="en-US" dirty="0">
                <a:solidFill>
                  <a:schemeClr val="accent1"/>
                </a:solidFill>
              </a:rPr>
              <a:t>excellent s</a:t>
            </a:r>
            <a:r>
              <a:rPr lang="en-US" sz="1800" i="0" dirty="0">
                <a:solidFill>
                  <a:schemeClr val="accent1"/>
                </a:solidFill>
                <a:effectLst/>
                <a:latin typeface="+mj-lt"/>
              </a:rPr>
              <a:t>elf assessment tool </a:t>
            </a:r>
            <a:r>
              <a:rPr lang="en-US" sz="1800" i="0" dirty="0">
                <a:solidFill>
                  <a:schemeClr val="bg1">
                    <a:lumMod val="95000"/>
                  </a:schemeClr>
                </a:solidFill>
                <a:effectLst/>
                <a:latin typeface="+mj-lt"/>
              </a:rPr>
              <a:t>and a nice </a:t>
            </a:r>
            <a:r>
              <a:rPr lang="en-US" sz="1800" dirty="0">
                <a:solidFill>
                  <a:schemeClr val="bg1">
                    <a:lumMod val="95000"/>
                  </a:schemeClr>
                </a:solidFill>
                <a:latin typeface="+mj-lt"/>
              </a:rPr>
              <a:t>CMMC Assessment Lifecycle info-chart. </a:t>
            </a:r>
            <a:r>
              <a:rPr lang="en-US" sz="1800" i="0" u="none" strike="noStrike" dirty="0">
                <a:solidFill>
                  <a:schemeClr val="bg1">
                    <a:lumMod val="95000"/>
                  </a:schemeClr>
                </a:solidFill>
                <a:effectLst/>
                <a:hlinkClick r:id="rId4"/>
              </a:rPr>
              <a:t>https://cmmcinfo.org/</a:t>
            </a:r>
            <a:endParaRPr lang="en-US" sz="1800" i="0" u="none" strike="noStrike" dirty="0">
              <a:solidFill>
                <a:schemeClr val="bg1">
                  <a:lumMod val="95000"/>
                </a:schemeClr>
              </a:solidFill>
              <a:effectLst/>
            </a:endParaRPr>
          </a:p>
          <a:p>
            <a:pPr fontAlgn="base">
              <a:spcBef>
                <a:spcPts val="1200"/>
              </a:spcBef>
            </a:pPr>
            <a:r>
              <a:rPr lang="en-US" dirty="0">
                <a:solidFill>
                  <a:schemeClr val="bg1">
                    <a:lumMod val="95000"/>
                  </a:schemeClr>
                </a:solidFill>
              </a:rPr>
              <a:t>CMMC Center of Awesomeness is a really good and really fun resource. “CMMC is punishment for the DIB blowing off the DoD's requirements to comply with NIST 800-171 requirements to protect Controlled Unclassified Information (CUI). The DoD went from self-certification to a pathological focus on perfection.” The </a:t>
            </a:r>
            <a:r>
              <a:rPr lang="en-US" dirty="0">
                <a:solidFill>
                  <a:schemeClr val="accent1"/>
                </a:solidFill>
              </a:rPr>
              <a:t>Awesomeness Spreadsheet </a:t>
            </a:r>
            <a:r>
              <a:rPr lang="en-US" dirty="0">
                <a:solidFill>
                  <a:schemeClr val="bg1">
                    <a:lumMod val="95000"/>
                  </a:schemeClr>
                </a:solidFill>
              </a:rPr>
              <a:t>and the </a:t>
            </a:r>
            <a:r>
              <a:rPr lang="en-US" dirty="0">
                <a:solidFill>
                  <a:schemeClr val="accent1"/>
                </a:solidFill>
              </a:rPr>
              <a:t>Kill Chain </a:t>
            </a:r>
            <a:r>
              <a:rPr lang="en-US" dirty="0">
                <a:solidFill>
                  <a:schemeClr val="bg1">
                    <a:lumMod val="95000"/>
                  </a:schemeClr>
                </a:solidFill>
              </a:rPr>
              <a:t>are very useful. </a:t>
            </a:r>
            <a:r>
              <a:rPr lang="en-US" dirty="0">
                <a:solidFill>
                  <a:schemeClr val="bg1">
                    <a:lumMod val="95000"/>
                  </a:schemeClr>
                </a:solidFill>
                <a:hlinkClick r:id="rId5"/>
              </a:rPr>
              <a:t>https://cmmc-coa.com/</a:t>
            </a:r>
            <a:r>
              <a:rPr lang="en-US" dirty="0">
                <a:solidFill>
                  <a:schemeClr val="bg1">
                    <a:lumMod val="95000"/>
                  </a:schemeClr>
                </a:solidFill>
              </a:rPr>
              <a:t> </a:t>
            </a:r>
          </a:p>
          <a:p>
            <a:pPr algn="l" rtl="0" fontAlgn="base">
              <a:spcBef>
                <a:spcPts val="1200"/>
              </a:spcBef>
            </a:pPr>
            <a:endParaRPr lang="en-US" dirty="0">
              <a:solidFill>
                <a:schemeClr val="bg1">
                  <a:lumMod val="95000"/>
                </a:schemeClr>
              </a:solidFill>
            </a:endParaRPr>
          </a:p>
        </p:txBody>
      </p:sp>
    </p:spTree>
    <p:extLst>
      <p:ext uri="{BB962C8B-B14F-4D97-AF65-F5344CB8AC3E}">
        <p14:creationId xmlns:p14="http://schemas.microsoft.com/office/powerpoint/2010/main" val="61960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787DC-8B15-A065-310C-0B5151B7F867}"/>
              </a:ext>
            </a:extLst>
          </p:cNvPr>
          <p:cNvSpPr>
            <a:spLocks noGrp="1"/>
          </p:cNvSpPr>
          <p:nvPr>
            <p:ph type="title"/>
          </p:nvPr>
        </p:nvSpPr>
        <p:spPr>
          <a:xfrm>
            <a:off x="572688" y="1066800"/>
            <a:ext cx="4981623" cy="657726"/>
          </a:xfrm>
        </p:spPr>
        <p:txBody>
          <a:bodyPr/>
          <a:lstStyle/>
          <a:p>
            <a:r>
              <a:rPr lang="en-US" dirty="0"/>
              <a:t>In the news - DPRK</a:t>
            </a:r>
          </a:p>
        </p:txBody>
      </p:sp>
      <p:sp>
        <p:nvSpPr>
          <p:cNvPr id="3" name="Content Placeholder 2">
            <a:extLst>
              <a:ext uri="{FF2B5EF4-FFF2-40B4-BE49-F238E27FC236}">
                <a16:creationId xmlns:a16="http://schemas.microsoft.com/office/drawing/2014/main" id="{A6DE86B3-4D31-C1D0-2970-A59B72E690FA}"/>
              </a:ext>
            </a:extLst>
          </p:cNvPr>
          <p:cNvSpPr>
            <a:spLocks noGrp="1"/>
          </p:cNvSpPr>
          <p:nvPr>
            <p:ph idx="1"/>
          </p:nvPr>
        </p:nvSpPr>
        <p:spPr>
          <a:xfrm>
            <a:off x="5833640" y="1596788"/>
            <a:ext cx="5998969" cy="4582862"/>
          </a:xfrm>
        </p:spPr>
        <p:txBody>
          <a:bodyPr>
            <a:normAutofit fontScale="55000" lnSpcReduction="20000"/>
          </a:bodyPr>
          <a:lstStyle/>
          <a:p>
            <a:pPr marL="0" indent="0">
              <a:buNone/>
            </a:pPr>
            <a:r>
              <a:rPr lang="en-US" sz="3600" dirty="0">
                <a:cs typeface="Arial" panose="020B0604020202020204" pitchFamily="34" charset="0"/>
              </a:rPr>
              <a:t>Matthew Isaac </a:t>
            </a:r>
            <a:r>
              <a:rPr lang="en-US" sz="3600" dirty="0" err="1">
                <a:cs typeface="Arial" panose="020B0604020202020204" pitchFamily="34" charset="0"/>
              </a:rPr>
              <a:t>Knoot</a:t>
            </a:r>
            <a:r>
              <a:rPr lang="en-US" sz="3600" dirty="0">
                <a:cs typeface="Arial" panose="020B0604020202020204" pitchFamily="34" charset="0"/>
              </a:rPr>
              <a:t>, 38, of Nashville, Tennessee, was arrested today (8 Aug 2024) for his efforts to generate revenue for the Democratic People’s Republic of Korea’s (DPRK or North Korea) illicit weapons program, which includes weapons of mass destruction (WMD).</a:t>
            </a:r>
          </a:p>
          <a:p>
            <a:pPr marL="0" indent="0">
              <a:buNone/>
            </a:pPr>
            <a:r>
              <a:rPr lang="en-US" sz="3600" dirty="0">
                <a:cs typeface="Arial" panose="020B0604020202020204" pitchFamily="34" charset="0"/>
              </a:rPr>
              <a:t>According to court documents, </a:t>
            </a:r>
            <a:r>
              <a:rPr lang="en-US" sz="3600" dirty="0" err="1">
                <a:cs typeface="Arial" panose="020B0604020202020204" pitchFamily="34" charset="0"/>
              </a:rPr>
              <a:t>Knoot</a:t>
            </a:r>
            <a:r>
              <a:rPr lang="en-US" sz="3600" dirty="0">
                <a:cs typeface="Arial" panose="020B0604020202020204" pitchFamily="34" charset="0"/>
              </a:rPr>
              <a:t> participated in a scheme to obtain remote employment with American and British companies for foreign information technology (IT) workers, who were actually North Korean actors. </a:t>
            </a:r>
            <a:r>
              <a:rPr lang="en-US" sz="3600" dirty="0" err="1">
                <a:cs typeface="Arial" panose="020B0604020202020204" pitchFamily="34" charset="0"/>
              </a:rPr>
              <a:t>Knoot</a:t>
            </a:r>
            <a:r>
              <a:rPr lang="en-US" sz="3600" dirty="0">
                <a:cs typeface="Arial" panose="020B0604020202020204" pitchFamily="34" charset="0"/>
              </a:rPr>
              <a:t> allegedly assisted them in using a stolen identity to pose as a U.S. citizen; hosted company laptops at his residences; downloaded and installed software without authorization on such laptops to facilitate access and perpetuate the deception; and conspired to launder payments for the remote IT work, including to accounts tied to North Korean and Chinese actors.</a:t>
            </a:r>
          </a:p>
          <a:p>
            <a:endParaRPr lang="en-US" dirty="0"/>
          </a:p>
        </p:txBody>
      </p:sp>
      <p:pic>
        <p:nvPicPr>
          <p:cNvPr id="8" name="Picture 7">
            <a:extLst>
              <a:ext uri="{FF2B5EF4-FFF2-40B4-BE49-F238E27FC236}">
                <a16:creationId xmlns:a16="http://schemas.microsoft.com/office/drawing/2014/main" id="{B8090750-75DE-BADF-0DA4-934408120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460" y="1794497"/>
            <a:ext cx="5108593" cy="3537401"/>
          </a:xfrm>
          <a:prstGeom prst="rect">
            <a:avLst/>
          </a:prstGeom>
        </p:spPr>
      </p:pic>
      <p:sp>
        <p:nvSpPr>
          <p:cNvPr id="10" name="TextBox 9">
            <a:extLst>
              <a:ext uri="{FF2B5EF4-FFF2-40B4-BE49-F238E27FC236}">
                <a16:creationId xmlns:a16="http://schemas.microsoft.com/office/drawing/2014/main" id="{DAF3AD0A-27CB-F4D7-7923-A98351F524BA}"/>
              </a:ext>
            </a:extLst>
          </p:cNvPr>
          <p:cNvSpPr txBox="1"/>
          <p:nvPr/>
        </p:nvSpPr>
        <p:spPr>
          <a:xfrm>
            <a:off x="571674" y="5610954"/>
            <a:ext cx="10687706" cy="307777"/>
          </a:xfrm>
          <a:prstGeom prst="rect">
            <a:avLst/>
          </a:prstGeom>
          <a:noFill/>
        </p:spPr>
        <p:txBody>
          <a:bodyPr wrap="square">
            <a:spAutoFit/>
          </a:bodyPr>
          <a:lstStyle/>
          <a:p>
            <a:r>
              <a:rPr lang="en-US" sz="1400" dirty="0">
                <a:solidFill>
                  <a:schemeClr val="bg1"/>
                </a:solidFill>
              </a:rPr>
              <a:t>https://www.justice.gov/opa/pr/justice-department-disrupts-north-korean-remote-it-worker-fraud-schemes-through-charges-and</a:t>
            </a:r>
          </a:p>
        </p:txBody>
      </p:sp>
    </p:spTree>
    <p:extLst>
      <p:ext uri="{BB962C8B-B14F-4D97-AF65-F5344CB8AC3E}">
        <p14:creationId xmlns:p14="http://schemas.microsoft.com/office/powerpoint/2010/main" val="4230680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B992-40BE-BDB9-2F6A-9C59FD8BC2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2BEEA70-B130-65B2-DD71-EBCB43FADBC5}"/>
              </a:ext>
            </a:extLst>
          </p:cNvPr>
          <p:cNvSpPr txBox="1"/>
          <p:nvPr/>
        </p:nvSpPr>
        <p:spPr>
          <a:xfrm>
            <a:off x="276445" y="354303"/>
            <a:ext cx="9625837" cy="646331"/>
          </a:xfrm>
          <a:prstGeom prst="rect">
            <a:avLst/>
          </a:prstGeom>
          <a:noFill/>
        </p:spPr>
        <p:txBody>
          <a:bodyPr wrap="square" lIns="91440" tIns="45720" rIns="91440" bIns="45720" rtlCol="0" anchor="t">
            <a:spAutoFit/>
          </a:bodyPr>
          <a:lstStyle/>
          <a:p>
            <a:r>
              <a:rPr lang="en-US" sz="3600" b="1" dirty="0">
                <a:solidFill>
                  <a:schemeClr val="accent1"/>
                </a:solidFill>
                <a:cs typeface="Calibri"/>
              </a:rPr>
              <a:t>Last Words on CMMC for Florida Manufacturers</a:t>
            </a:r>
          </a:p>
        </p:txBody>
      </p:sp>
      <p:cxnSp>
        <p:nvCxnSpPr>
          <p:cNvPr id="5" name="Straight Connector 4">
            <a:extLst>
              <a:ext uri="{FF2B5EF4-FFF2-40B4-BE49-F238E27FC236}">
                <a16:creationId xmlns:a16="http://schemas.microsoft.com/office/drawing/2014/main" id="{4BA61878-62A2-436C-3768-23D992007BFB}"/>
              </a:ext>
            </a:extLst>
          </p:cNvPr>
          <p:cNvCxnSpPr>
            <a:cxnSpLocks/>
          </p:cNvCxnSpPr>
          <p:nvPr/>
        </p:nvCxnSpPr>
        <p:spPr>
          <a:xfrm>
            <a:off x="0" y="354303"/>
            <a:ext cx="4744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55B61E1-7066-E3C7-797F-330DFFE638A8}"/>
              </a:ext>
            </a:extLst>
          </p:cNvPr>
          <p:cNvSpPr txBox="1"/>
          <p:nvPr/>
        </p:nvSpPr>
        <p:spPr>
          <a:xfrm>
            <a:off x="887104" y="1000634"/>
            <a:ext cx="7136977" cy="5139869"/>
          </a:xfrm>
          <a:prstGeom prst="rect">
            <a:avLst/>
          </a:prstGeom>
          <a:noFill/>
        </p:spPr>
        <p:txBody>
          <a:bodyPr wrap="square">
            <a:spAutoFit/>
          </a:bodyPr>
          <a:lstStyle/>
          <a:p>
            <a:pPr marL="342900" indent="-342900" fontAlgn="base">
              <a:spcBef>
                <a:spcPts val="600"/>
              </a:spcBef>
              <a:buFont typeface="Wingdings" panose="05000000000000000000" pitchFamily="2" charset="2"/>
              <a:buChar char="ü"/>
            </a:pPr>
            <a:r>
              <a:rPr lang="en-US" sz="2400" b="1" i="0" dirty="0">
                <a:solidFill>
                  <a:schemeClr val="bg1">
                    <a:lumMod val="95000"/>
                  </a:schemeClr>
                </a:solidFill>
                <a:effectLst/>
              </a:rPr>
              <a:t>Do Not Wait</a:t>
            </a:r>
            <a:endParaRPr lang="en-US" sz="2400" b="1" dirty="0">
              <a:solidFill>
                <a:schemeClr val="bg1">
                  <a:lumMod val="95000"/>
                </a:schemeClr>
              </a:solidFill>
            </a:endParaRPr>
          </a:p>
          <a:p>
            <a:pPr marL="342900" indent="-342900" fontAlgn="base">
              <a:spcBef>
                <a:spcPts val="600"/>
              </a:spcBef>
              <a:buFont typeface="Wingdings" panose="05000000000000000000" pitchFamily="2" charset="2"/>
              <a:buChar char="ü"/>
            </a:pPr>
            <a:r>
              <a:rPr lang="en-US" sz="2400" dirty="0">
                <a:solidFill>
                  <a:schemeClr val="bg1">
                    <a:lumMod val="95000"/>
                  </a:schemeClr>
                </a:solidFill>
              </a:rPr>
              <a:t>Practice good cybersecurity hygiene regardless of what your contracts require</a:t>
            </a:r>
          </a:p>
          <a:p>
            <a:pPr marL="342900" indent="-342900" algn="l" rtl="0" fontAlgn="base">
              <a:spcBef>
                <a:spcPts val="600"/>
              </a:spcBef>
              <a:buFont typeface="Wingdings" panose="05000000000000000000" pitchFamily="2" charset="2"/>
              <a:buChar char="ü"/>
            </a:pPr>
            <a:r>
              <a:rPr lang="en-US" sz="2400" i="0" u="none" strike="noStrike" dirty="0">
                <a:solidFill>
                  <a:schemeClr val="bg1">
                    <a:lumMod val="95000"/>
                  </a:schemeClr>
                </a:solidFill>
                <a:effectLst/>
              </a:rPr>
              <a:t>Understand your contracts and what they require</a:t>
            </a:r>
          </a:p>
          <a:p>
            <a:pPr marL="342900" indent="-342900" algn="l" rtl="0" fontAlgn="base">
              <a:spcBef>
                <a:spcPts val="600"/>
              </a:spcBef>
              <a:buFont typeface="Wingdings" panose="05000000000000000000" pitchFamily="2" charset="2"/>
              <a:buChar char="ü"/>
            </a:pPr>
            <a:r>
              <a:rPr lang="en-US" sz="2400" i="0" u="none" strike="noStrike" dirty="0">
                <a:solidFill>
                  <a:schemeClr val="bg1">
                    <a:lumMod val="95000"/>
                  </a:schemeClr>
                </a:solidFill>
                <a:effectLst/>
              </a:rPr>
              <a:t>Talk to your primes</a:t>
            </a:r>
            <a:r>
              <a:rPr lang="en-US" sz="2400" dirty="0">
                <a:solidFill>
                  <a:schemeClr val="bg1">
                    <a:lumMod val="95000"/>
                  </a:schemeClr>
                </a:solidFill>
              </a:rPr>
              <a:t>, </a:t>
            </a:r>
            <a:r>
              <a:rPr lang="en-US" sz="2400" i="0" u="none" strike="noStrike" dirty="0">
                <a:solidFill>
                  <a:schemeClr val="bg1">
                    <a:lumMod val="95000"/>
                  </a:schemeClr>
                </a:solidFill>
                <a:effectLst/>
              </a:rPr>
              <a:t>subs, suppliers, and vendors and understand requirements</a:t>
            </a:r>
          </a:p>
          <a:p>
            <a:pPr marL="342900" indent="-342900" algn="l" rtl="0" fontAlgn="base">
              <a:spcBef>
                <a:spcPts val="600"/>
              </a:spcBef>
              <a:buFont typeface="Wingdings" panose="05000000000000000000" pitchFamily="2" charset="2"/>
              <a:buChar char="ü"/>
            </a:pPr>
            <a:r>
              <a:rPr lang="en-US" sz="2400" dirty="0">
                <a:solidFill>
                  <a:schemeClr val="bg1">
                    <a:lumMod val="95000"/>
                  </a:schemeClr>
                </a:solidFill>
              </a:rPr>
              <a:t>Look at your in-house skills, out-source if necessary</a:t>
            </a:r>
          </a:p>
          <a:p>
            <a:pPr marL="342900" indent="-342900" algn="l" rtl="0" fontAlgn="base">
              <a:spcBef>
                <a:spcPts val="600"/>
              </a:spcBef>
              <a:buFont typeface="Wingdings" panose="05000000000000000000" pitchFamily="2" charset="2"/>
              <a:buChar char="ü"/>
            </a:pPr>
            <a:r>
              <a:rPr lang="en-US" sz="2400" i="0" dirty="0">
                <a:solidFill>
                  <a:schemeClr val="bg1">
                    <a:lumMod val="95000"/>
                  </a:schemeClr>
                </a:solidFill>
                <a:effectLst/>
              </a:rPr>
              <a:t>Scope your requirement and potential FCI and CUI </a:t>
            </a:r>
          </a:p>
          <a:p>
            <a:pPr marL="342900" indent="-342900" algn="l" rtl="0" fontAlgn="base">
              <a:spcBef>
                <a:spcPts val="600"/>
              </a:spcBef>
              <a:buFont typeface="Wingdings" panose="05000000000000000000" pitchFamily="2" charset="2"/>
              <a:buChar char="ü"/>
            </a:pPr>
            <a:r>
              <a:rPr lang="en-US" sz="2400" dirty="0">
                <a:solidFill>
                  <a:schemeClr val="bg1">
                    <a:lumMod val="95000"/>
                  </a:schemeClr>
                </a:solidFill>
              </a:rPr>
              <a:t>Do a gap assessment</a:t>
            </a:r>
          </a:p>
          <a:p>
            <a:pPr marL="342900" indent="-342900" algn="l" rtl="0" fontAlgn="base">
              <a:spcBef>
                <a:spcPts val="600"/>
              </a:spcBef>
              <a:buFont typeface="Wingdings" panose="05000000000000000000" pitchFamily="2" charset="2"/>
              <a:buChar char="ü"/>
            </a:pPr>
            <a:r>
              <a:rPr lang="en-US" sz="2400" dirty="0">
                <a:solidFill>
                  <a:schemeClr val="bg1">
                    <a:lumMod val="95000"/>
                  </a:schemeClr>
                </a:solidFill>
              </a:rPr>
              <a:t>Join CMMC forums and mailing lists and stay informed of program changes</a:t>
            </a:r>
          </a:p>
          <a:p>
            <a:pPr marL="342900" indent="-342900" algn="l" rtl="0" fontAlgn="base">
              <a:spcBef>
                <a:spcPts val="600"/>
              </a:spcBef>
              <a:buFont typeface="Wingdings" panose="05000000000000000000" pitchFamily="2" charset="2"/>
              <a:buChar char="ü"/>
            </a:pPr>
            <a:r>
              <a:rPr lang="en-US" sz="2400" dirty="0">
                <a:solidFill>
                  <a:schemeClr val="bg1">
                    <a:lumMod val="95000"/>
                  </a:schemeClr>
                </a:solidFill>
              </a:rPr>
              <a:t>Execute the plan and be ready to win new work!</a:t>
            </a:r>
          </a:p>
        </p:txBody>
      </p:sp>
      <p:pic>
        <p:nvPicPr>
          <p:cNvPr id="9" name="Picture 8" descr="Different sizes of cardboard boxes at production">
            <a:extLst>
              <a:ext uri="{FF2B5EF4-FFF2-40B4-BE49-F238E27FC236}">
                <a16:creationId xmlns:a16="http://schemas.microsoft.com/office/drawing/2014/main" id="{33B423F3-3924-F8CB-E7CC-E82ED14B7A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9491" y="2040431"/>
            <a:ext cx="4083949" cy="2722632"/>
          </a:xfrm>
          <a:prstGeom prst="rect">
            <a:avLst/>
          </a:prstGeom>
        </p:spPr>
      </p:pic>
    </p:spTree>
    <p:extLst>
      <p:ext uri="{BB962C8B-B14F-4D97-AF65-F5344CB8AC3E}">
        <p14:creationId xmlns:p14="http://schemas.microsoft.com/office/powerpoint/2010/main" val="37044220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D146E79C-45B5-D280-B24C-1A08F502011E}"/>
              </a:ext>
            </a:extLst>
          </p:cNvPr>
          <p:cNvSpPr>
            <a:spLocks noGrp="1"/>
          </p:cNvSpPr>
          <p:nvPr>
            <p:ph type="subTitle" idx="1"/>
          </p:nvPr>
        </p:nvSpPr>
        <p:spPr/>
        <p:txBody>
          <a:bodyPr/>
          <a:lstStyle/>
          <a:p>
            <a:r>
              <a:rPr lang="en-US" dirty="0"/>
              <a:t>Cyber Florida programs that directly support 8(a) firms in Florida </a:t>
            </a:r>
          </a:p>
          <a:p>
            <a:r>
              <a:rPr lang="en-US" dirty="0"/>
              <a:t>Cyber Florida programs that directly support public sector organizations </a:t>
            </a:r>
          </a:p>
          <a:p>
            <a:r>
              <a:rPr lang="en-US" dirty="0"/>
              <a:t>(and indirectly benefit 8(a) firms!)</a:t>
            </a:r>
          </a:p>
        </p:txBody>
      </p:sp>
      <p:sp>
        <p:nvSpPr>
          <p:cNvPr id="2" name="Title 1">
            <a:extLst>
              <a:ext uri="{FF2B5EF4-FFF2-40B4-BE49-F238E27FC236}">
                <a16:creationId xmlns:a16="http://schemas.microsoft.com/office/drawing/2014/main" id="{C048F5DD-7309-4F2F-2926-01A01BE697ED}"/>
              </a:ext>
            </a:extLst>
          </p:cNvPr>
          <p:cNvSpPr>
            <a:spLocks noGrp="1"/>
          </p:cNvSpPr>
          <p:nvPr>
            <p:ph type="title"/>
          </p:nvPr>
        </p:nvSpPr>
        <p:spPr/>
        <p:txBody>
          <a:bodyPr>
            <a:normAutofit/>
          </a:bodyPr>
          <a:lstStyle/>
          <a:p>
            <a:r>
              <a:rPr lang="en-US" dirty="0">
                <a:solidFill>
                  <a:schemeClr val="bg1"/>
                </a:solidFill>
              </a:rPr>
              <a:t>Introduction to Cyber Florida</a:t>
            </a:r>
          </a:p>
        </p:txBody>
      </p:sp>
    </p:spTree>
    <p:extLst>
      <p:ext uri="{BB962C8B-B14F-4D97-AF65-F5344CB8AC3E}">
        <p14:creationId xmlns:p14="http://schemas.microsoft.com/office/powerpoint/2010/main" val="5729391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869D8-B4FB-1BF4-BD59-D30895D72C24}"/>
              </a:ext>
            </a:extLst>
          </p:cNvPr>
          <p:cNvSpPr>
            <a:spLocks noGrp="1"/>
          </p:cNvSpPr>
          <p:nvPr>
            <p:ph type="title"/>
          </p:nvPr>
        </p:nvSpPr>
        <p:spPr>
          <a:xfrm>
            <a:off x="614155" y="1108364"/>
            <a:ext cx="5481845" cy="1526552"/>
          </a:xfrm>
        </p:spPr>
        <p:txBody>
          <a:bodyPr>
            <a:normAutofit/>
          </a:bodyPr>
          <a:lstStyle/>
          <a:p>
            <a:r>
              <a:rPr lang="en-US" dirty="0"/>
              <a:t>Florida’s Center for Cybersecurity at the University of South Florida</a:t>
            </a:r>
          </a:p>
        </p:txBody>
      </p:sp>
      <p:sp>
        <p:nvSpPr>
          <p:cNvPr id="3" name="Content Placeholder 2">
            <a:extLst>
              <a:ext uri="{FF2B5EF4-FFF2-40B4-BE49-F238E27FC236}">
                <a16:creationId xmlns:a16="http://schemas.microsoft.com/office/drawing/2014/main" id="{70AEDFE3-34AC-6731-4EDF-C4BF7CFC04F4}"/>
              </a:ext>
            </a:extLst>
          </p:cNvPr>
          <p:cNvSpPr>
            <a:spLocks noGrp="1"/>
          </p:cNvSpPr>
          <p:nvPr>
            <p:ph idx="1"/>
          </p:nvPr>
        </p:nvSpPr>
        <p:spPr>
          <a:xfrm>
            <a:off x="6234031" y="1698324"/>
            <a:ext cx="5259388" cy="2549860"/>
          </a:xfrm>
        </p:spPr>
        <p:txBody>
          <a:bodyPr>
            <a:normAutofit/>
          </a:bodyPr>
          <a:lstStyle/>
          <a:p>
            <a:pPr marL="0" indent="0">
              <a:buNone/>
            </a:pPr>
            <a:r>
              <a:rPr lang="en-US" dirty="0"/>
              <a:t>The Florida Legislature created Cyber Florida with a charter to improve the cybersecurity of Critical Infrastructure in the state</a:t>
            </a:r>
          </a:p>
          <a:p>
            <a:endParaRPr lang="en-US" dirty="0"/>
          </a:p>
        </p:txBody>
      </p:sp>
      <p:pic>
        <p:nvPicPr>
          <p:cNvPr id="4" name="Content Placeholder 9" descr="A close-up of a logo&#10;&#10;Description automatically generated">
            <a:extLst>
              <a:ext uri="{FF2B5EF4-FFF2-40B4-BE49-F238E27FC236}">
                <a16:creationId xmlns:a16="http://schemas.microsoft.com/office/drawing/2014/main" id="{D8EE0BB3-D4E2-C22B-7852-D1F68A977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81" y="2634916"/>
            <a:ext cx="5081158" cy="1613268"/>
          </a:xfrm>
          <a:prstGeom prst="rect">
            <a:avLst/>
          </a:prstGeom>
        </p:spPr>
      </p:pic>
    </p:spTree>
    <p:extLst>
      <p:ext uri="{BB962C8B-B14F-4D97-AF65-F5344CB8AC3E}">
        <p14:creationId xmlns:p14="http://schemas.microsoft.com/office/powerpoint/2010/main" val="990896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869D8-B4FB-1BF4-BD59-D30895D72C24}"/>
              </a:ext>
            </a:extLst>
          </p:cNvPr>
          <p:cNvSpPr>
            <a:spLocks noGrp="1"/>
          </p:cNvSpPr>
          <p:nvPr>
            <p:ph type="title"/>
          </p:nvPr>
        </p:nvSpPr>
        <p:spPr>
          <a:xfrm>
            <a:off x="451557" y="757989"/>
            <a:ext cx="3080634" cy="1925054"/>
          </a:xfrm>
        </p:spPr>
        <p:txBody>
          <a:bodyPr/>
          <a:lstStyle/>
          <a:p>
            <a:r>
              <a:rPr lang="en-US" dirty="0"/>
              <a:t>Florida Statute 1004.444 Mission and Goals</a:t>
            </a:r>
          </a:p>
        </p:txBody>
      </p:sp>
      <p:sp>
        <p:nvSpPr>
          <p:cNvPr id="3" name="Content Placeholder 2">
            <a:extLst>
              <a:ext uri="{FF2B5EF4-FFF2-40B4-BE49-F238E27FC236}">
                <a16:creationId xmlns:a16="http://schemas.microsoft.com/office/drawing/2014/main" id="{70AEDFE3-34AC-6731-4EDF-C4BF7CFC04F4}"/>
              </a:ext>
            </a:extLst>
          </p:cNvPr>
          <p:cNvSpPr>
            <a:spLocks noGrp="1"/>
          </p:cNvSpPr>
          <p:nvPr>
            <p:ph idx="1"/>
          </p:nvPr>
        </p:nvSpPr>
        <p:spPr>
          <a:xfrm>
            <a:off x="3680178" y="757989"/>
            <a:ext cx="8060265" cy="6079068"/>
          </a:xfrm>
        </p:spPr>
        <p:txBody>
          <a:bodyPr>
            <a:normAutofit fontScale="92500" lnSpcReduction="10000"/>
          </a:bodyPr>
          <a:lstStyle/>
          <a:p>
            <a:r>
              <a:rPr lang="en-US" sz="2000" dirty="0"/>
              <a:t>2(a) Position </a:t>
            </a:r>
            <a:r>
              <a:rPr lang="en-US" sz="2000" dirty="0">
                <a:solidFill>
                  <a:srgbClr val="FF0000"/>
                </a:solidFill>
              </a:rPr>
              <a:t>Florida as the national leader in cybersecurity </a:t>
            </a:r>
            <a:r>
              <a:rPr lang="en-US" sz="2000" dirty="0"/>
              <a:t>and its related workforce primarily through advancing and funding education and, research and development initiatives in cybersecurity and related fields, with secondary emphasis on, and community engagement and cybersecurity awareness.</a:t>
            </a:r>
          </a:p>
          <a:p>
            <a:r>
              <a:rPr lang="en-US" sz="2000" dirty="0"/>
              <a:t>2(b) Assist in the </a:t>
            </a:r>
            <a:r>
              <a:rPr lang="en-US" sz="2000" dirty="0">
                <a:solidFill>
                  <a:srgbClr val="FF0000"/>
                </a:solidFill>
              </a:rPr>
              <a:t>creation of jobs </a:t>
            </a:r>
            <a:r>
              <a:rPr lang="en-US" sz="2000" dirty="0"/>
              <a:t>in the state's cybersecurity industry and enhance the existing cybersecurity workforce through education, research, applied science, and engagements and partnerships with the private and military sectors.</a:t>
            </a:r>
          </a:p>
          <a:p>
            <a:r>
              <a:rPr lang="en-US" sz="2000" dirty="0"/>
              <a:t>2(c) Act as a cooperative facilitator for state business and higher education communities to </a:t>
            </a:r>
            <a:r>
              <a:rPr lang="en-US" sz="2000" dirty="0">
                <a:solidFill>
                  <a:srgbClr val="FF0000"/>
                </a:solidFill>
              </a:rPr>
              <a:t>share cybersecurity knowledge, resources, and training</a:t>
            </a:r>
            <a:r>
              <a:rPr lang="en-US" sz="2000" dirty="0"/>
              <a:t>.</a:t>
            </a:r>
          </a:p>
          <a:p>
            <a:r>
              <a:rPr lang="en-US" sz="2000" dirty="0"/>
              <a:t>2(d) Seek out </a:t>
            </a:r>
            <a:r>
              <a:rPr lang="en-US" sz="2000" dirty="0">
                <a:solidFill>
                  <a:srgbClr val="FF0000"/>
                </a:solidFill>
              </a:rPr>
              <a:t>research and development</a:t>
            </a:r>
            <a:r>
              <a:rPr lang="en-US" sz="2000" dirty="0"/>
              <a:t> agreements and other partnerships with major military installations and affiliated contractors to assist, when possible, in homeland cybersecurity defense initiatives.</a:t>
            </a:r>
          </a:p>
          <a:p>
            <a:r>
              <a:rPr lang="en-US" sz="2000" dirty="0"/>
              <a:t>2(e) </a:t>
            </a:r>
            <a:r>
              <a:rPr lang="en-US" sz="2000" dirty="0">
                <a:solidFill>
                  <a:srgbClr val="FF0000"/>
                </a:solidFill>
              </a:rPr>
              <a:t>Attract cybersecurity companies and jobs </a:t>
            </a:r>
            <a:r>
              <a:rPr lang="en-US" sz="2000" dirty="0"/>
              <a:t>to this the state, with an emphasis on the defense, finance, health care, transportation, and utility sectors.</a:t>
            </a:r>
          </a:p>
          <a:p>
            <a:r>
              <a:rPr lang="en-US" sz="2000" dirty="0"/>
              <a:t>2(f) Conduct, fund, and facilitate research and applied science that leads to the </a:t>
            </a:r>
            <a:r>
              <a:rPr lang="en-US" sz="2000" dirty="0">
                <a:solidFill>
                  <a:srgbClr val="FF0000"/>
                </a:solidFill>
              </a:rPr>
              <a:t>creation of new technologies </a:t>
            </a:r>
            <a:r>
              <a:rPr lang="en-US" sz="2000" dirty="0"/>
              <a:t>and software packages that have military and civilian applications and that can be transferred for military and homeland defense purposes or for sale or use in the private sector.</a:t>
            </a:r>
          </a:p>
          <a:p>
            <a:pPr marL="0" indent="0">
              <a:buNone/>
            </a:pPr>
            <a:r>
              <a:rPr lang="en-US" sz="1100" dirty="0"/>
              <a:t>http://www.leg.state.fl.us/statutes/index.cfm?App_mode=Display_Statute&amp;URL=1000-1099/1004/Sections/1004.444.html</a:t>
            </a:r>
          </a:p>
        </p:txBody>
      </p:sp>
    </p:spTree>
    <p:extLst>
      <p:ext uri="{BB962C8B-B14F-4D97-AF65-F5344CB8AC3E}">
        <p14:creationId xmlns:p14="http://schemas.microsoft.com/office/powerpoint/2010/main" val="38068313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869D8-B4FB-1BF4-BD59-D30895D72C24}"/>
              </a:ext>
            </a:extLst>
          </p:cNvPr>
          <p:cNvSpPr>
            <a:spLocks noGrp="1"/>
          </p:cNvSpPr>
          <p:nvPr>
            <p:ph type="title"/>
          </p:nvPr>
        </p:nvSpPr>
        <p:spPr>
          <a:xfrm>
            <a:off x="660211" y="1322171"/>
            <a:ext cx="3932237" cy="660112"/>
          </a:xfrm>
        </p:spPr>
        <p:txBody>
          <a:bodyPr/>
          <a:lstStyle/>
          <a:p>
            <a:r>
              <a:rPr lang="en-US" dirty="0"/>
              <a:t>Workshops</a:t>
            </a:r>
          </a:p>
        </p:txBody>
      </p:sp>
      <p:sp>
        <p:nvSpPr>
          <p:cNvPr id="3" name="Content Placeholder 2">
            <a:extLst>
              <a:ext uri="{FF2B5EF4-FFF2-40B4-BE49-F238E27FC236}">
                <a16:creationId xmlns:a16="http://schemas.microsoft.com/office/drawing/2014/main" id="{70AEDFE3-34AC-6731-4EDF-C4BF7CFC04F4}"/>
              </a:ext>
            </a:extLst>
          </p:cNvPr>
          <p:cNvSpPr>
            <a:spLocks noGrp="1"/>
          </p:cNvSpPr>
          <p:nvPr>
            <p:ph idx="1"/>
          </p:nvPr>
        </p:nvSpPr>
        <p:spPr>
          <a:xfrm>
            <a:off x="4426479" y="987424"/>
            <a:ext cx="7765521" cy="5413376"/>
          </a:xfrm>
        </p:spPr>
        <p:txBody>
          <a:bodyPr>
            <a:normAutofit fontScale="85000" lnSpcReduction="20000"/>
          </a:bodyPr>
          <a:lstStyle/>
          <a:p>
            <a:r>
              <a:rPr lang="en-US" sz="3300" b="1" dirty="0">
                <a:solidFill>
                  <a:schemeClr val="accent1"/>
                </a:solidFill>
              </a:rPr>
              <a:t>Network Noise</a:t>
            </a:r>
          </a:p>
          <a:p>
            <a:pPr lvl="1"/>
            <a:r>
              <a:rPr lang="en-US" dirty="0"/>
              <a:t>An interactive scenario of a hack that results in a total meltdown</a:t>
            </a:r>
          </a:p>
          <a:p>
            <a:r>
              <a:rPr lang="en-US" sz="3300" b="1" dirty="0">
                <a:solidFill>
                  <a:schemeClr val="accent1"/>
                </a:solidFill>
              </a:rPr>
              <a:t>CMMC</a:t>
            </a:r>
          </a:p>
          <a:p>
            <a:pPr lvl="1"/>
            <a:r>
              <a:rPr lang="en-US" dirty="0"/>
              <a:t>A deep-dive into the Department of Defense’s Cybersecurity Maturity Model Certification</a:t>
            </a:r>
          </a:p>
          <a:p>
            <a:r>
              <a:rPr lang="en-US" sz="3300" b="1" dirty="0">
                <a:solidFill>
                  <a:schemeClr val="accent1"/>
                </a:solidFill>
              </a:rPr>
              <a:t>Third Party Risk Management (TPRM)</a:t>
            </a:r>
          </a:p>
          <a:p>
            <a:pPr lvl="1"/>
            <a:r>
              <a:rPr lang="en-US" dirty="0"/>
              <a:t>A walk-through of how suppliers, vendors, and contractors impact cybersecurity</a:t>
            </a:r>
          </a:p>
          <a:p>
            <a:r>
              <a:rPr lang="en-US" sz="3300" b="1" dirty="0">
                <a:solidFill>
                  <a:schemeClr val="accent1"/>
                </a:solidFill>
              </a:rPr>
              <a:t>Incident Response Planning</a:t>
            </a:r>
          </a:p>
          <a:p>
            <a:pPr lvl="1"/>
            <a:r>
              <a:rPr lang="en-US" dirty="0"/>
              <a:t>A walk-through of developing an effective IRP</a:t>
            </a:r>
          </a:p>
          <a:p>
            <a:r>
              <a:rPr lang="en-US" sz="3300" b="1" dirty="0">
                <a:solidFill>
                  <a:schemeClr val="accent1"/>
                </a:solidFill>
              </a:rPr>
              <a:t>Insider Threat Management</a:t>
            </a:r>
          </a:p>
          <a:p>
            <a:pPr lvl="1"/>
            <a:r>
              <a:rPr lang="en-US" dirty="0"/>
              <a:t>A walk-through of developing an effective ITM process</a:t>
            </a:r>
          </a:p>
          <a:p>
            <a:r>
              <a:rPr lang="en-US" sz="3400" b="1" dirty="0">
                <a:solidFill>
                  <a:schemeClr val="accent1"/>
                </a:solidFill>
              </a:rPr>
              <a:t>Custom workshops are possible</a:t>
            </a:r>
          </a:p>
          <a:p>
            <a:pPr lvl="1"/>
            <a:r>
              <a:rPr lang="en-US" dirty="0"/>
              <a:t>Just ask! We’re delighted (and funded) to support you!</a:t>
            </a:r>
          </a:p>
          <a:p>
            <a:endParaRPr lang="en-US" dirty="0"/>
          </a:p>
        </p:txBody>
      </p:sp>
      <p:pic>
        <p:nvPicPr>
          <p:cNvPr id="5" name="Picture 4" descr="Child raising hand in classroom">
            <a:extLst>
              <a:ext uri="{FF2B5EF4-FFF2-40B4-BE49-F238E27FC236}">
                <a16:creationId xmlns:a16="http://schemas.microsoft.com/office/drawing/2014/main" id="{DAB6D174-762C-F8AD-9098-CC39D7AFAE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958" y="1982282"/>
            <a:ext cx="3681663" cy="2454441"/>
          </a:xfrm>
          <a:prstGeom prst="rect">
            <a:avLst/>
          </a:prstGeom>
        </p:spPr>
      </p:pic>
    </p:spTree>
    <p:extLst>
      <p:ext uri="{BB962C8B-B14F-4D97-AF65-F5344CB8AC3E}">
        <p14:creationId xmlns:p14="http://schemas.microsoft.com/office/powerpoint/2010/main" val="7666768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F7EEF6-3111-C946-3DF7-2E18151CE304}"/>
              </a:ext>
            </a:extLst>
          </p:cNvPr>
          <p:cNvSpPr>
            <a:spLocks noGrp="1"/>
          </p:cNvSpPr>
          <p:nvPr>
            <p:ph type="title"/>
          </p:nvPr>
        </p:nvSpPr>
        <p:spPr>
          <a:xfrm>
            <a:off x="265239" y="2105120"/>
            <a:ext cx="3224467" cy="1929983"/>
          </a:xfrm>
        </p:spPr>
        <p:txBody>
          <a:bodyPr>
            <a:normAutofit/>
          </a:bodyPr>
          <a:lstStyle/>
          <a:p>
            <a:pPr algn="r"/>
            <a:r>
              <a:rPr lang="en-US" dirty="0">
                <a:cs typeface="Calibri"/>
              </a:rPr>
              <a:t>The CRITICAL INFRASTRUCTURE PROTECTION (CIP) PROGRAM</a:t>
            </a:r>
          </a:p>
        </p:txBody>
      </p:sp>
      <p:sp>
        <p:nvSpPr>
          <p:cNvPr id="12" name="TextBox 11">
            <a:extLst>
              <a:ext uri="{FF2B5EF4-FFF2-40B4-BE49-F238E27FC236}">
                <a16:creationId xmlns:a16="http://schemas.microsoft.com/office/drawing/2014/main" id="{D4B1CA0F-21AA-86DB-9F69-6EA6D4C6F3A9}"/>
              </a:ext>
            </a:extLst>
          </p:cNvPr>
          <p:cNvSpPr txBox="1"/>
          <p:nvPr/>
        </p:nvSpPr>
        <p:spPr>
          <a:xfrm>
            <a:off x="3807501" y="1368374"/>
            <a:ext cx="7793969" cy="5109091"/>
          </a:xfrm>
          <a:prstGeom prst="rect">
            <a:avLst/>
          </a:prstGeom>
          <a:noFill/>
        </p:spPr>
        <p:txBody>
          <a:bodyPr wrap="square" lIns="91440" tIns="45720" rIns="91440" bIns="45720" anchor="t">
            <a:spAutoFit/>
          </a:bodyPr>
          <a:lstStyle/>
          <a:p>
            <a:pPr fontAlgn="base">
              <a:spcBef>
                <a:spcPts val="600"/>
              </a:spcBef>
            </a:pPr>
            <a:r>
              <a:rPr lang="en-US" sz="2000" b="1" dirty="0">
                <a:solidFill>
                  <a:schemeClr val="accent1"/>
                </a:solidFill>
                <a:ea typeface="+mn-lt"/>
                <a:cs typeface="+mn-lt"/>
              </a:rPr>
              <a:t>TODAY:</a:t>
            </a:r>
          </a:p>
          <a:p>
            <a:pPr marL="182880" indent="-182880" fontAlgn="base">
              <a:spcBef>
                <a:spcPts val="600"/>
              </a:spcBef>
              <a:buFont typeface="Arial"/>
              <a:buChar char="•"/>
            </a:pPr>
            <a:r>
              <a:rPr lang="en-US" sz="2000" dirty="0">
                <a:solidFill>
                  <a:schemeClr val="bg1">
                    <a:lumMod val="95000"/>
                  </a:schemeClr>
                </a:solidFill>
                <a:ea typeface="+mn-lt"/>
                <a:cs typeface="+mn-lt"/>
              </a:rPr>
              <a:t>Free online cyber risk assessment funded and authorized by the State of Florida </a:t>
            </a:r>
          </a:p>
          <a:p>
            <a:pPr marL="182880" indent="-182880" fontAlgn="base">
              <a:spcBef>
                <a:spcPts val="600"/>
              </a:spcBef>
              <a:buFont typeface="Arial"/>
              <a:buChar char="•"/>
            </a:pPr>
            <a:r>
              <a:rPr lang="en-US" sz="2000" dirty="0">
                <a:solidFill>
                  <a:schemeClr val="bg1">
                    <a:lumMod val="95000"/>
                  </a:schemeClr>
                </a:solidFill>
                <a:ea typeface="+mn-lt"/>
                <a:cs typeface="+mn-lt"/>
              </a:rPr>
              <a:t>Entry-level assessment (20 questions) to identify vulnerabilities</a:t>
            </a:r>
            <a:endParaRPr lang="en-US" sz="2000" dirty="0">
              <a:solidFill>
                <a:schemeClr val="bg1">
                  <a:lumMod val="95000"/>
                </a:schemeClr>
              </a:solidFill>
              <a:cs typeface="Calibri" panose="020F0502020204030204"/>
            </a:endParaRPr>
          </a:p>
          <a:p>
            <a:pPr marL="182880" indent="-182880">
              <a:spcBef>
                <a:spcPts val="600"/>
              </a:spcBef>
              <a:buFont typeface="Arial"/>
              <a:buChar char="•"/>
            </a:pPr>
            <a:r>
              <a:rPr lang="en-US" sz="2000" dirty="0">
                <a:solidFill>
                  <a:schemeClr val="bg1">
                    <a:lumMod val="95000"/>
                  </a:schemeClr>
                </a:solidFill>
                <a:ea typeface="+mn-lt"/>
                <a:cs typeface="+mn-lt"/>
              </a:rPr>
              <a:t>Free resources for public and private sector critical infrastructure organizations, such as incident response plans and subscriptions to INL cyber workforce enhancement programs</a:t>
            </a:r>
            <a:r>
              <a:rPr lang="en-US" sz="2000" b="0" i="0" u="none" strike="noStrike" dirty="0">
                <a:solidFill>
                  <a:schemeClr val="bg1">
                    <a:lumMod val="95000"/>
                  </a:schemeClr>
                </a:solidFill>
                <a:effectLst/>
                <a:ea typeface="+mn-lt"/>
                <a:cs typeface="+mn-lt"/>
              </a:rPr>
              <a:t> </a:t>
            </a:r>
          </a:p>
          <a:p>
            <a:pPr>
              <a:spcBef>
                <a:spcPts val="600"/>
              </a:spcBef>
            </a:pPr>
            <a:r>
              <a:rPr lang="en-US" sz="2000" b="1" dirty="0">
                <a:solidFill>
                  <a:schemeClr val="accent1"/>
                </a:solidFill>
                <a:ea typeface="+mn-lt"/>
                <a:cs typeface="+mn-lt"/>
              </a:rPr>
              <a:t>IN DEVELOPMENT:</a:t>
            </a:r>
          </a:p>
          <a:p>
            <a:pPr marL="182880" indent="-182880">
              <a:spcBef>
                <a:spcPts val="600"/>
              </a:spcBef>
              <a:buFont typeface="Arial"/>
              <a:buChar char="•"/>
            </a:pPr>
            <a:r>
              <a:rPr lang="en-US" dirty="0">
                <a:solidFill>
                  <a:schemeClr val="bg1">
                    <a:lumMod val="95000"/>
                  </a:schemeClr>
                </a:solidFill>
                <a:ea typeface="+mn-lt"/>
                <a:cs typeface="+mn-lt"/>
              </a:rPr>
              <a:t>Adopt and implement a Florida-Specific Cybersecurity Maturity Model for critical infrastructure providers</a:t>
            </a:r>
          </a:p>
          <a:p>
            <a:pPr marL="182880" indent="-182880">
              <a:spcBef>
                <a:spcPts val="600"/>
              </a:spcBef>
              <a:buFont typeface="Arial"/>
              <a:buChar char="•"/>
            </a:pPr>
            <a:r>
              <a:rPr lang="en-US" dirty="0">
                <a:solidFill>
                  <a:schemeClr val="bg1">
                    <a:lumMod val="95000"/>
                  </a:schemeClr>
                </a:solidFill>
                <a:ea typeface="+mn-lt"/>
                <a:cs typeface="+mn-lt"/>
              </a:rPr>
              <a:t>Close the maturity gap for “basic” ransomware readiness </a:t>
            </a:r>
          </a:p>
          <a:p>
            <a:pPr marL="182880" indent="-182880">
              <a:spcBef>
                <a:spcPts val="600"/>
              </a:spcBef>
              <a:buFont typeface="Arial"/>
              <a:buChar char="•"/>
            </a:pPr>
            <a:r>
              <a:rPr lang="en-US" dirty="0">
                <a:solidFill>
                  <a:schemeClr val="bg1">
                    <a:lumMod val="95000"/>
                  </a:schemeClr>
                </a:solidFill>
                <a:ea typeface="+mn-lt"/>
                <a:cs typeface="+mn-lt"/>
              </a:rPr>
              <a:t>Continue to expand and mature existing critical infrastructure cybersecurity initiatives via CI mapping and analysis</a:t>
            </a:r>
            <a:endParaRPr lang="en-US" dirty="0">
              <a:solidFill>
                <a:schemeClr val="bg1">
                  <a:lumMod val="95000"/>
                </a:schemeClr>
              </a:solidFill>
              <a:cs typeface="Calibri" panose="020F0502020204030204"/>
            </a:endParaRPr>
          </a:p>
          <a:p>
            <a:pPr marL="182880" indent="-182880">
              <a:spcBef>
                <a:spcPts val="600"/>
              </a:spcBef>
              <a:buFont typeface="Arial"/>
              <a:buChar char="•"/>
            </a:pPr>
            <a:r>
              <a:rPr lang="en-US" dirty="0">
                <a:solidFill>
                  <a:schemeClr val="bg1">
                    <a:lumMod val="95000"/>
                  </a:schemeClr>
                </a:solidFill>
                <a:ea typeface="+mn-lt"/>
                <a:cs typeface="+mn-lt"/>
              </a:rPr>
              <a:t>Construct and maintain a comprehensive list of critical infrastructure entities operating in the state for sampling and communication purposes (intel sharing)</a:t>
            </a:r>
            <a:endParaRPr lang="en-US" dirty="0">
              <a:solidFill>
                <a:schemeClr val="bg1">
                  <a:lumMod val="95000"/>
                </a:schemeClr>
              </a:solidFill>
              <a:cs typeface="Calibri" panose="020F0502020204030204"/>
            </a:endParaRPr>
          </a:p>
        </p:txBody>
      </p:sp>
    </p:spTree>
    <p:extLst>
      <p:ext uri="{BB962C8B-B14F-4D97-AF65-F5344CB8AC3E}">
        <p14:creationId xmlns:p14="http://schemas.microsoft.com/office/powerpoint/2010/main" val="4210811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869D8-B4FB-1BF4-BD59-D30895D72C24}"/>
              </a:ext>
            </a:extLst>
          </p:cNvPr>
          <p:cNvSpPr>
            <a:spLocks noGrp="1"/>
          </p:cNvSpPr>
          <p:nvPr>
            <p:ph type="title"/>
          </p:nvPr>
        </p:nvSpPr>
        <p:spPr>
          <a:xfrm>
            <a:off x="835069" y="1365336"/>
            <a:ext cx="2784954" cy="692063"/>
          </a:xfrm>
        </p:spPr>
        <p:txBody>
          <a:bodyPr/>
          <a:lstStyle/>
          <a:p>
            <a:r>
              <a:rPr lang="en-US" dirty="0"/>
              <a:t>Key Takeaways</a:t>
            </a:r>
          </a:p>
        </p:txBody>
      </p:sp>
      <p:sp>
        <p:nvSpPr>
          <p:cNvPr id="3" name="Content Placeholder 2">
            <a:extLst>
              <a:ext uri="{FF2B5EF4-FFF2-40B4-BE49-F238E27FC236}">
                <a16:creationId xmlns:a16="http://schemas.microsoft.com/office/drawing/2014/main" id="{70AEDFE3-34AC-6731-4EDF-C4BF7CFC04F4}"/>
              </a:ext>
            </a:extLst>
          </p:cNvPr>
          <p:cNvSpPr>
            <a:spLocks noGrp="1"/>
          </p:cNvSpPr>
          <p:nvPr>
            <p:ph idx="1"/>
          </p:nvPr>
        </p:nvSpPr>
        <p:spPr>
          <a:xfrm>
            <a:off x="4693085" y="1085302"/>
            <a:ext cx="7201077" cy="5465809"/>
          </a:xfrm>
        </p:spPr>
        <p:txBody>
          <a:bodyPr>
            <a:normAutofit/>
          </a:bodyPr>
          <a:lstStyle/>
          <a:p>
            <a:r>
              <a:rPr lang="en-US" dirty="0"/>
              <a:t>ETC away your FUD</a:t>
            </a:r>
          </a:p>
          <a:p>
            <a:r>
              <a:rPr lang="en-US" dirty="0"/>
              <a:t>Implement easy best-practices today</a:t>
            </a:r>
          </a:p>
          <a:p>
            <a:r>
              <a:rPr lang="en-US" dirty="0"/>
              <a:t>Build a roadmap and checkpoints</a:t>
            </a:r>
          </a:p>
          <a:p>
            <a:r>
              <a:rPr lang="en-US" dirty="0"/>
              <a:t>Make cybersecurity an enabler of your business</a:t>
            </a:r>
          </a:p>
          <a:p>
            <a:r>
              <a:rPr lang="en-US" dirty="0"/>
              <a:t>DIB firms focus on CMMC compliance</a:t>
            </a:r>
          </a:p>
          <a:p>
            <a:r>
              <a:rPr lang="en-US" dirty="0"/>
              <a:t>No-cost resources provided by Cyber Florida, including the Critical Infrastructure Risk Assessment </a:t>
            </a:r>
          </a:p>
          <a:p>
            <a:endParaRPr lang="en-US" dirty="0"/>
          </a:p>
        </p:txBody>
      </p:sp>
      <p:pic>
        <p:nvPicPr>
          <p:cNvPr id="5" name="Picture 4" descr="Wing seen from airplane window">
            <a:extLst>
              <a:ext uri="{FF2B5EF4-FFF2-40B4-BE49-F238E27FC236}">
                <a16:creationId xmlns:a16="http://schemas.microsoft.com/office/drawing/2014/main" id="{609A2020-A6F7-A57D-DFCB-358DA910F6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754" y="2057400"/>
            <a:ext cx="3657600" cy="2743200"/>
          </a:xfrm>
          <a:prstGeom prst="rect">
            <a:avLst/>
          </a:prstGeom>
        </p:spPr>
      </p:pic>
    </p:spTree>
    <p:extLst>
      <p:ext uri="{BB962C8B-B14F-4D97-AF65-F5344CB8AC3E}">
        <p14:creationId xmlns:p14="http://schemas.microsoft.com/office/powerpoint/2010/main" val="14620541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253CDC6-D092-980A-696E-C24DE081B203}"/>
              </a:ext>
            </a:extLst>
          </p:cNvPr>
          <p:cNvSpPr txBox="1">
            <a:spLocks/>
          </p:cNvSpPr>
          <p:nvPr/>
        </p:nvSpPr>
        <p:spPr>
          <a:xfrm>
            <a:off x="1429752" y="1539929"/>
            <a:ext cx="9332495" cy="46983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fontAlgn="base"/>
            <a:r>
              <a:rPr lang="en-US" sz="1800" b="1" dirty="0">
                <a:solidFill>
                  <a:schemeClr val="accent1"/>
                </a:solidFill>
              </a:rPr>
              <a:t>CYBER FLORIDA IS A STATEWIDE RESOURCE</a:t>
            </a:r>
            <a:r>
              <a:rPr lang="en-US" sz="1800" dirty="0">
                <a:solidFill>
                  <a:schemeClr val="accent1"/>
                </a:solidFill>
              </a:rPr>
              <a:t>​</a:t>
            </a:r>
            <a:endParaRPr lang="en-US" sz="1600" dirty="0">
              <a:solidFill>
                <a:schemeClr val="accent1"/>
              </a:solidFill>
            </a:endParaRPr>
          </a:p>
          <a:p>
            <a:pPr algn="ctr" fontAlgn="base"/>
            <a:r>
              <a:rPr lang="en-US" sz="1800" dirty="0">
                <a:solidFill>
                  <a:schemeClr val="bg1">
                    <a:lumMod val="95000"/>
                  </a:schemeClr>
                </a:solidFill>
              </a:rPr>
              <a:t>Engaged across the State​</a:t>
            </a:r>
            <a:endParaRPr lang="en-US" sz="1600" dirty="0">
              <a:solidFill>
                <a:schemeClr val="bg1">
                  <a:lumMod val="95000"/>
                </a:schemeClr>
              </a:solidFill>
            </a:endParaRPr>
          </a:p>
          <a:p>
            <a:pPr algn="ctr" fontAlgn="base"/>
            <a:r>
              <a:rPr lang="en-US" sz="1800" dirty="0">
                <a:solidFill>
                  <a:schemeClr val="bg1">
                    <a:lumMod val="95000"/>
                  </a:schemeClr>
                </a:solidFill>
              </a:rPr>
              <a:t>Public and Private Sectors​​</a:t>
            </a:r>
          </a:p>
          <a:p>
            <a:pPr algn="ctr" fontAlgn="base"/>
            <a:endParaRPr lang="en-US" sz="1600" dirty="0">
              <a:solidFill>
                <a:schemeClr val="bg1">
                  <a:lumMod val="95000"/>
                </a:schemeClr>
              </a:solidFill>
            </a:endParaRPr>
          </a:p>
          <a:p>
            <a:pPr algn="ctr" fontAlgn="base"/>
            <a:r>
              <a:rPr lang="en-US" sz="1800" b="1" dirty="0">
                <a:solidFill>
                  <a:schemeClr val="accent1"/>
                </a:solidFill>
              </a:rPr>
              <a:t>HELPING TO MAKE FLORIDA THE LEADING STATE IN CYBERSECURITY</a:t>
            </a:r>
            <a:endParaRPr lang="en-US" sz="1600" dirty="0">
              <a:solidFill>
                <a:schemeClr val="accent1"/>
              </a:solidFill>
            </a:endParaRPr>
          </a:p>
        </p:txBody>
      </p:sp>
      <p:sp>
        <p:nvSpPr>
          <p:cNvPr id="8" name="Title 6">
            <a:extLst>
              <a:ext uri="{FF2B5EF4-FFF2-40B4-BE49-F238E27FC236}">
                <a16:creationId xmlns:a16="http://schemas.microsoft.com/office/drawing/2014/main" id="{F83E26CD-8440-CFD9-DAD6-CD164BAC07FC}"/>
              </a:ext>
            </a:extLst>
          </p:cNvPr>
          <p:cNvSpPr>
            <a:spLocks noGrp="1"/>
          </p:cNvSpPr>
          <p:nvPr>
            <p:ph type="title"/>
          </p:nvPr>
        </p:nvSpPr>
        <p:spPr>
          <a:xfrm>
            <a:off x="0" y="340397"/>
            <a:ext cx="12192000" cy="933191"/>
          </a:xfrm>
        </p:spPr>
        <p:txBody>
          <a:bodyPr/>
          <a:lstStyle/>
          <a:p>
            <a:pPr algn="ctr"/>
            <a:r>
              <a:rPr lang="en-US" dirty="0"/>
              <a:t>Thank You</a:t>
            </a:r>
          </a:p>
        </p:txBody>
      </p:sp>
      <p:cxnSp>
        <p:nvCxnSpPr>
          <p:cNvPr id="11" name="Straight Connector 10">
            <a:extLst>
              <a:ext uri="{FF2B5EF4-FFF2-40B4-BE49-F238E27FC236}">
                <a16:creationId xmlns:a16="http://schemas.microsoft.com/office/drawing/2014/main" id="{C00C8346-6A01-9831-25FB-DB96056917E9}"/>
              </a:ext>
            </a:extLst>
          </p:cNvPr>
          <p:cNvCxnSpPr>
            <a:cxnSpLocks/>
          </p:cNvCxnSpPr>
          <p:nvPr/>
        </p:nvCxnSpPr>
        <p:spPr>
          <a:xfrm>
            <a:off x="3437861" y="1326665"/>
            <a:ext cx="5316279"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 Placeholder 5">
            <a:extLst>
              <a:ext uri="{FF2B5EF4-FFF2-40B4-BE49-F238E27FC236}">
                <a16:creationId xmlns:a16="http://schemas.microsoft.com/office/drawing/2014/main" id="{B5031CA3-CBF1-C85F-9426-EAED1608123C}"/>
              </a:ext>
            </a:extLst>
          </p:cNvPr>
          <p:cNvSpPr txBox="1">
            <a:spLocks/>
          </p:cNvSpPr>
          <p:nvPr/>
        </p:nvSpPr>
        <p:spPr>
          <a:xfrm>
            <a:off x="4438604" y="3741228"/>
            <a:ext cx="5773993" cy="1790107"/>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b="0" dirty="0"/>
              <a:t>Bryan J. Langley</a:t>
            </a:r>
          </a:p>
          <a:p>
            <a:r>
              <a:rPr lang="en-US" b="0" dirty="0"/>
              <a:t>Lead Program Manager</a:t>
            </a:r>
          </a:p>
          <a:p>
            <a:r>
              <a:rPr lang="en-US" b="0" dirty="0"/>
              <a:t>Critical Infrastructure Protection (CIP) Program </a:t>
            </a:r>
          </a:p>
          <a:p>
            <a:r>
              <a:rPr lang="en-US" b="0" dirty="0"/>
              <a:t>Cyber Florida:  The Florida Center for Cybersecurity </a:t>
            </a:r>
          </a:p>
          <a:p>
            <a:r>
              <a:rPr lang="en-US" dirty="0">
                <a:hlinkClick r:id="rId3"/>
              </a:rPr>
              <a:t>bjlangley@cyberflorida.org</a:t>
            </a:r>
            <a:endParaRPr lang="en-US" dirty="0"/>
          </a:p>
        </p:txBody>
      </p:sp>
    </p:spTree>
    <p:extLst>
      <p:ext uri="{BB962C8B-B14F-4D97-AF65-F5344CB8AC3E}">
        <p14:creationId xmlns:p14="http://schemas.microsoft.com/office/powerpoint/2010/main" val="408809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6A27C-969F-9F9D-48D0-C403282633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690824-DE6E-8A2C-72F3-8F9F44E93063}"/>
              </a:ext>
            </a:extLst>
          </p:cNvPr>
          <p:cNvSpPr>
            <a:spLocks noGrp="1"/>
          </p:cNvSpPr>
          <p:nvPr>
            <p:ph type="title"/>
          </p:nvPr>
        </p:nvSpPr>
        <p:spPr>
          <a:xfrm>
            <a:off x="572688" y="1066800"/>
            <a:ext cx="4981623" cy="657726"/>
          </a:xfrm>
        </p:spPr>
        <p:txBody>
          <a:bodyPr/>
          <a:lstStyle/>
          <a:p>
            <a:r>
              <a:rPr lang="en-US" dirty="0"/>
              <a:t>In the news - Iran</a:t>
            </a:r>
          </a:p>
        </p:txBody>
      </p:sp>
      <p:sp>
        <p:nvSpPr>
          <p:cNvPr id="3" name="Content Placeholder 2">
            <a:extLst>
              <a:ext uri="{FF2B5EF4-FFF2-40B4-BE49-F238E27FC236}">
                <a16:creationId xmlns:a16="http://schemas.microsoft.com/office/drawing/2014/main" id="{6CB27C58-64A4-78B0-C1CD-8D5B68477E92}"/>
              </a:ext>
            </a:extLst>
          </p:cNvPr>
          <p:cNvSpPr>
            <a:spLocks noGrp="1"/>
          </p:cNvSpPr>
          <p:nvPr>
            <p:ph idx="1"/>
          </p:nvPr>
        </p:nvSpPr>
        <p:spPr>
          <a:xfrm>
            <a:off x="6096000" y="1794497"/>
            <a:ext cx="5259388" cy="4066553"/>
          </a:xfrm>
        </p:spPr>
        <p:txBody>
          <a:bodyPr>
            <a:normAutofit fontScale="70000" lnSpcReduction="20000"/>
          </a:bodyPr>
          <a:lstStyle/>
          <a:p>
            <a:pPr marL="0" indent="0">
              <a:buNone/>
            </a:pPr>
            <a:r>
              <a:rPr lang="en-US" dirty="0"/>
              <a:t>Since October 2023, Iranian actors have used brute force, such as password spraying, and multifactor authentication (MFA) ‘push bombing’ to compromise user accounts and obtain access to organizations. The actors frequently modified MFA registrations, enabling persistent access. The actors performed discovery on the compromised networks to obtain additional credentials and identify other information that could be used to gain additional points of access. The authoring agencies assess the Iranian actors sell this information on cybercriminal forums to actors who may use the information to conduct additional malicious activity.</a:t>
            </a:r>
          </a:p>
          <a:p>
            <a:endParaRPr lang="en-US" dirty="0"/>
          </a:p>
        </p:txBody>
      </p:sp>
      <p:pic>
        <p:nvPicPr>
          <p:cNvPr id="6" name="Picture 5">
            <a:extLst>
              <a:ext uri="{FF2B5EF4-FFF2-40B4-BE49-F238E27FC236}">
                <a16:creationId xmlns:a16="http://schemas.microsoft.com/office/drawing/2014/main" id="{36852976-4A1F-3FE7-4181-394A5957E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983" y="1794497"/>
            <a:ext cx="5259389" cy="3419857"/>
          </a:xfrm>
          <a:prstGeom prst="rect">
            <a:avLst/>
          </a:prstGeom>
        </p:spPr>
      </p:pic>
      <p:sp>
        <p:nvSpPr>
          <p:cNvPr id="5" name="TextBox 4">
            <a:extLst>
              <a:ext uri="{FF2B5EF4-FFF2-40B4-BE49-F238E27FC236}">
                <a16:creationId xmlns:a16="http://schemas.microsoft.com/office/drawing/2014/main" id="{8067FD23-4799-1004-C1CA-C4FF93285AF6}"/>
              </a:ext>
            </a:extLst>
          </p:cNvPr>
          <p:cNvSpPr txBox="1"/>
          <p:nvPr/>
        </p:nvSpPr>
        <p:spPr>
          <a:xfrm>
            <a:off x="641123" y="5417058"/>
            <a:ext cx="10449663" cy="307777"/>
          </a:xfrm>
          <a:prstGeom prst="rect">
            <a:avLst/>
          </a:prstGeom>
          <a:noFill/>
        </p:spPr>
        <p:txBody>
          <a:bodyPr wrap="square">
            <a:spAutoFit/>
          </a:bodyPr>
          <a:lstStyle/>
          <a:p>
            <a:r>
              <a:rPr lang="en-US" sz="1400" dirty="0">
                <a:solidFill>
                  <a:schemeClr val="bg1"/>
                </a:solidFill>
              </a:rPr>
              <a:t>https://www.cisa.gov/sites/default/files/2024-10/aa24-290a-iranian-cyber-actors-conduct-brute-force-and-credential-access-activity.pdf</a:t>
            </a:r>
          </a:p>
        </p:txBody>
      </p:sp>
    </p:spTree>
    <p:extLst>
      <p:ext uri="{BB962C8B-B14F-4D97-AF65-F5344CB8AC3E}">
        <p14:creationId xmlns:p14="http://schemas.microsoft.com/office/powerpoint/2010/main" val="4086802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D7208-B26F-6FC4-FF2B-51C3041ABB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D1F650-489C-D37F-EA4A-9BC1AFD6ABCB}"/>
              </a:ext>
            </a:extLst>
          </p:cNvPr>
          <p:cNvSpPr>
            <a:spLocks noGrp="1"/>
          </p:cNvSpPr>
          <p:nvPr>
            <p:ph type="title"/>
          </p:nvPr>
        </p:nvSpPr>
        <p:spPr>
          <a:xfrm>
            <a:off x="572688" y="1066800"/>
            <a:ext cx="4981623" cy="657726"/>
          </a:xfrm>
        </p:spPr>
        <p:txBody>
          <a:bodyPr/>
          <a:lstStyle/>
          <a:p>
            <a:r>
              <a:rPr lang="en-US" dirty="0"/>
              <a:t>In the news - Russia</a:t>
            </a:r>
          </a:p>
        </p:txBody>
      </p:sp>
      <p:sp>
        <p:nvSpPr>
          <p:cNvPr id="3" name="Content Placeholder 2">
            <a:extLst>
              <a:ext uri="{FF2B5EF4-FFF2-40B4-BE49-F238E27FC236}">
                <a16:creationId xmlns:a16="http://schemas.microsoft.com/office/drawing/2014/main" id="{2CE9A96F-6C4A-4D01-DBD3-D170F47F0BDB}"/>
              </a:ext>
            </a:extLst>
          </p:cNvPr>
          <p:cNvSpPr>
            <a:spLocks noGrp="1"/>
          </p:cNvSpPr>
          <p:nvPr>
            <p:ph idx="1"/>
          </p:nvPr>
        </p:nvSpPr>
        <p:spPr>
          <a:xfrm>
            <a:off x="6096000" y="1310185"/>
            <a:ext cx="5818496" cy="4550865"/>
          </a:xfrm>
        </p:spPr>
        <p:txBody>
          <a:bodyPr>
            <a:normAutofit fontScale="85000" lnSpcReduction="20000"/>
          </a:bodyPr>
          <a:lstStyle/>
          <a:p>
            <a:pPr marL="0" indent="0">
              <a:buNone/>
            </a:pPr>
            <a:r>
              <a:rPr lang="en-US" sz="2400" dirty="0"/>
              <a:t>A ransomware attack earlier this year on UnitedHealth-owned health tech company Change Healthcare likely stands as one of the largest data breaches of U.S. health and medical data in history.</a:t>
            </a:r>
          </a:p>
          <a:p>
            <a:pPr marL="0" indent="0">
              <a:buNone/>
            </a:pPr>
            <a:r>
              <a:rPr lang="en-US" sz="2400" dirty="0"/>
              <a:t>Months after the February data breach, a “substantial proportion of people living in America” are receiving notice by mail that their personal and health information was stolen by cybercriminals during the cyberattack on Change Healthcare. At least 100 million people are now known to be affected by the breach.</a:t>
            </a:r>
          </a:p>
          <a:p>
            <a:pPr marL="0" indent="0">
              <a:buNone/>
            </a:pPr>
            <a:r>
              <a:rPr lang="en-US" sz="2400" dirty="0"/>
              <a:t>Change Healthcare processes billing and insurance for hundreds of thousands of hospitals, pharmacies and medical practices across the U.S. healthcare sector. As such, it collects and stores vast amounts of highly sensitive medical data on patients in the United States. Through a series of mergers and acquisitions, Change became one of the largest processors of U.S. health data, handling between one-third and one-half of all U.S. health transactions.</a:t>
            </a:r>
          </a:p>
          <a:p>
            <a:endParaRPr lang="en-US" sz="2400" dirty="0"/>
          </a:p>
        </p:txBody>
      </p:sp>
      <p:sp>
        <p:nvSpPr>
          <p:cNvPr id="10" name="TextBox 9">
            <a:extLst>
              <a:ext uri="{FF2B5EF4-FFF2-40B4-BE49-F238E27FC236}">
                <a16:creationId xmlns:a16="http://schemas.microsoft.com/office/drawing/2014/main" id="{B90231C7-8C3B-8B25-E1F4-4714D477B8B5}"/>
              </a:ext>
            </a:extLst>
          </p:cNvPr>
          <p:cNvSpPr txBox="1"/>
          <p:nvPr/>
        </p:nvSpPr>
        <p:spPr>
          <a:xfrm>
            <a:off x="571674" y="5610954"/>
            <a:ext cx="10687706" cy="307777"/>
          </a:xfrm>
          <a:prstGeom prst="rect">
            <a:avLst/>
          </a:prstGeom>
          <a:noFill/>
        </p:spPr>
        <p:txBody>
          <a:bodyPr wrap="square">
            <a:spAutoFit/>
          </a:bodyPr>
          <a:lstStyle/>
          <a:p>
            <a:r>
              <a:rPr lang="en-US" sz="1400" dirty="0">
                <a:solidFill>
                  <a:schemeClr val="bg1"/>
                </a:solidFill>
              </a:rPr>
              <a:t>https://crsreports.congress.gov/product/pdf/IN/IN12330</a:t>
            </a:r>
          </a:p>
        </p:txBody>
      </p:sp>
      <p:pic>
        <p:nvPicPr>
          <p:cNvPr id="5" name="Picture 4">
            <a:extLst>
              <a:ext uri="{FF2B5EF4-FFF2-40B4-BE49-F238E27FC236}">
                <a16:creationId xmlns:a16="http://schemas.microsoft.com/office/drawing/2014/main" id="{336E91F0-91D6-596C-13E2-76E46FACB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651" y="1935920"/>
            <a:ext cx="5414411" cy="3277636"/>
          </a:xfrm>
          <a:prstGeom prst="rect">
            <a:avLst/>
          </a:prstGeom>
        </p:spPr>
      </p:pic>
    </p:spTree>
    <p:extLst>
      <p:ext uri="{BB962C8B-B14F-4D97-AF65-F5344CB8AC3E}">
        <p14:creationId xmlns:p14="http://schemas.microsoft.com/office/powerpoint/2010/main" val="148855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869D8-B4FB-1BF4-BD59-D30895D72C24}"/>
              </a:ext>
            </a:extLst>
          </p:cNvPr>
          <p:cNvSpPr>
            <a:spLocks noGrp="1"/>
          </p:cNvSpPr>
          <p:nvPr>
            <p:ph type="title"/>
          </p:nvPr>
        </p:nvSpPr>
        <p:spPr>
          <a:xfrm>
            <a:off x="614155" y="752168"/>
            <a:ext cx="5481845" cy="653385"/>
          </a:xfrm>
        </p:spPr>
        <p:txBody>
          <a:bodyPr>
            <a:normAutofit/>
          </a:bodyPr>
          <a:lstStyle/>
          <a:p>
            <a:r>
              <a:rPr lang="en-US" dirty="0"/>
              <a:t>You are a Juicy Target for …</a:t>
            </a:r>
          </a:p>
        </p:txBody>
      </p:sp>
      <p:sp>
        <p:nvSpPr>
          <p:cNvPr id="3" name="Content Placeholder 2">
            <a:extLst>
              <a:ext uri="{FF2B5EF4-FFF2-40B4-BE49-F238E27FC236}">
                <a16:creationId xmlns:a16="http://schemas.microsoft.com/office/drawing/2014/main" id="{70AEDFE3-34AC-6731-4EDF-C4BF7CFC04F4}"/>
              </a:ext>
            </a:extLst>
          </p:cNvPr>
          <p:cNvSpPr>
            <a:spLocks noGrp="1"/>
          </p:cNvSpPr>
          <p:nvPr>
            <p:ph idx="1"/>
          </p:nvPr>
        </p:nvSpPr>
        <p:spPr>
          <a:xfrm>
            <a:off x="6096000" y="1559027"/>
            <a:ext cx="5615591" cy="3822424"/>
          </a:xfrm>
        </p:spPr>
        <p:txBody>
          <a:bodyPr>
            <a:normAutofit lnSpcReduction="10000"/>
          </a:bodyPr>
          <a:lstStyle/>
          <a:p>
            <a:r>
              <a:rPr lang="en-US" dirty="0"/>
              <a:t>Supply chain attacks</a:t>
            </a:r>
          </a:p>
          <a:p>
            <a:r>
              <a:rPr lang="en-US" dirty="0"/>
              <a:t>Industrial Espionage</a:t>
            </a:r>
          </a:p>
          <a:p>
            <a:r>
              <a:rPr lang="en-US" dirty="0"/>
              <a:t>Phishing and related attempts</a:t>
            </a:r>
          </a:p>
          <a:p>
            <a:r>
              <a:rPr lang="en-US" dirty="0"/>
              <a:t>Ransomware</a:t>
            </a:r>
          </a:p>
          <a:p>
            <a:r>
              <a:rPr lang="en-US" dirty="0"/>
              <a:t>Malware</a:t>
            </a:r>
          </a:p>
          <a:p>
            <a:r>
              <a:rPr lang="en-US" dirty="0"/>
              <a:t>Denial-of-service</a:t>
            </a:r>
          </a:p>
          <a:p>
            <a:r>
              <a:rPr lang="en-US" dirty="0"/>
              <a:t>Data exfiltration</a:t>
            </a:r>
          </a:p>
          <a:p>
            <a:endParaRPr lang="en-US" dirty="0"/>
          </a:p>
          <a:p>
            <a:endParaRPr lang="en-US" dirty="0"/>
          </a:p>
        </p:txBody>
      </p:sp>
      <p:pic>
        <p:nvPicPr>
          <p:cNvPr id="8" name="Picture 7" descr="Target with various rings of accuracy">
            <a:extLst>
              <a:ext uri="{FF2B5EF4-FFF2-40B4-BE49-F238E27FC236}">
                <a16:creationId xmlns:a16="http://schemas.microsoft.com/office/drawing/2014/main" id="{184F06CB-7952-0520-771E-AA9BF50CF0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581" y="1699256"/>
            <a:ext cx="4928135" cy="3284621"/>
          </a:xfrm>
          <a:prstGeom prst="rect">
            <a:avLst/>
          </a:prstGeom>
        </p:spPr>
      </p:pic>
      <p:sp>
        <p:nvSpPr>
          <p:cNvPr id="5" name="TextBox 4">
            <a:extLst>
              <a:ext uri="{FF2B5EF4-FFF2-40B4-BE49-F238E27FC236}">
                <a16:creationId xmlns:a16="http://schemas.microsoft.com/office/drawing/2014/main" id="{4908690B-8AD9-7E2E-BC46-1D1260E4509C}"/>
              </a:ext>
            </a:extLst>
          </p:cNvPr>
          <p:cNvSpPr txBox="1"/>
          <p:nvPr/>
        </p:nvSpPr>
        <p:spPr>
          <a:xfrm>
            <a:off x="1786400" y="5521057"/>
            <a:ext cx="9002046" cy="584775"/>
          </a:xfrm>
          <a:prstGeom prst="rect">
            <a:avLst/>
          </a:prstGeom>
          <a:noFill/>
        </p:spPr>
        <p:txBody>
          <a:bodyPr wrap="square">
            <a:spAutoFit/>
          </a:bodyPr>
          <a:lstStyle/>
          <a:p>
            <a:r>
              <a:rPr lang="en-US" sz="3200" dirty="0">
                <a:solidFill>
                  <a:schemeClr val="bg1"/>
                </a:solidFill>
              </a:rPr>
              <a:t>Hacktivists | Cyber Criminals | Nation State Actors</a:t>
            </a:r>
          </a:p>
        </p:txBody>
      </p:sp>
    </p:spTree>
    <p:extLst>
      <p:ext uri="{BB962C8B-B14F-4D97-AF65-F5344CB8AC3E}">
        <p14:creationId xmlns:p14="http://schemas.microsoft.com/office/powerpoint/2010/main" val="3514856495"/>
      </p:ext>
    </p:extLst>
  </p:cSld>
  <p:clrMapOvr>
    <a:masterClrMapping/>
  </p:clrMapOvr>
</p:sld>
</file>

<file path=ppt/theme/theme1.xml><?xml version="1.0" encoding="utf-8"?>
<a:theme xmlns:a="http://schemas.openxmlformats.org/drawingml/2006/main" name="Office Theme">
  <a:themeElements>
    <a:clrScheme name="Custom 1">
      <a:dk1>
        <a:srgbClr val="293C42"/>
      </a:dk1>
      <a:lt1>
        <a:srgbClr val="FFFFFF"/>
      </a:lt1>
      <a:dk2>
        <a:srgbClr val="293C42"/>
      </a:dk2>
      <a:lt2>
        <a:srgbClr val="7E96A0"/>
      </a:lt2>
      <a:accent1>
        <a:srgbClr val="9CCB3B"/>
      </a:accent1>
      <a:accent2>
        <a:srgbClr val="006141"/>
      </a:accent2>
      <a:accent3>
        <a:srgbClr val="80B0A6"/>
      </a:accent3>
      <a:accent4>
        <a:srgbClr val="DBE442"/>
      </a:accent4>
      <a:accent5>
        <a:srgbClr val="466069"/>
      </a:accent5>
      <a:accent6>
        <a:srgbClr val="005432"/>
      </a:accent6>
      <a:hlink>
        <a:srgbClr val="9CCB3B"/>
      </a:hlink>
      <a:folHlink>
        <a:srgbClr val="80B0A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F3A0F5A-0389-4D9E-B418-435C69E1CFFA}" vid="{470CBEC9-0CB1-4489-A7CF-A043A2E2E4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11BBCB7F8D0F499DD0535D83020BF7" ma:contentTypeVersion="15" ma:contentTypeDescription="Create a new document." ma:contentTypeScope="" ma:versionID="41c4cd6603960acb57b8f395b2496d99">
  <xsd:schema xmlns:xsd="http://www.w3.org/2001/XMLSchema" xmlns:xs="http://www.w3.org/2001/XMLSchema" xmlns:p="http://schemas.microsoft.com/office/2006/metadata/properties" xmlns:ns2="bc9d74ec-9811-4612-9495-8bf540c75fff" xmlns:ns3="e8e96c0f-02b9-45d0-84f7-0c3c2aa42542" targetNamespace="http://schemas.microsoft.com/office/2006/metadata/properties" ma:root="true" ma:fieldsID="a877cc98167e782991bf8c7f0cae4e62" ns2:_="" ns3:_="">
    <xsd:import namespace="bc9d74ec-9811-4612-9495-8bf540c75fff"/>
    <xsd:import namespace="e8e96c0f-02b9-45d0-84f7-0c3c2aa425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element ref="ns2:MediaServiceSearchPropertie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d74ec-9811-4612-9495-8bf540c75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8cfe719-5118-4d43-ba73-4d58e9725e87"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e96c0f-02b9-45d0-84f7-0c3c2aa4254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f8bda3e-f6a9-46ee-84ed-f21426b9a60d}" ma:internalName="TaxCatchAll" ma:showField="CatchAllData" ma:web="e8e96c0f-02b9-45d0-84f7-0c3c2aa4254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9d74ec-9811-4612-9495-8bf540c75fff">
      <Terms xmlns="http://schemas.microsoft.com/office/infopath/2007/PartnerControls"/>
    </lcf76f155ced4ddcb4097134ff3c332f>
    <TaxCatchAll xmlns="e8e96c0f-02b9-45d0-84f7-0c3c2aa42542" xsi:nil="true"/>
  </documentManagement>
</p:properties>
</file>

<file path=customXml/itemProps1.xml><?xml version="1.0" encoding="utf-8"?>
<ds:datastoreItem xmlns:ds="http://schemas.openxmlformats.org/officeDocument/2006/customXml" ds:itemID="{76209430-4415-4932-B610-75D1BA5355FF}">
  <ds:schemaRefs>
    <ds:schemaRef ds:uri="bc9d74ec-9811-4612-9495-8bf540c75fff"/>
    <ds:schemaRef ds:uri="e8e96c0f-02b9-45d0-84f7-0c3c2aa425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DC7A204-6D08-4A90-BB1F-557438D278DC}">
  <ds:schemaRefs>
    <ds:schemaRef ds:uri="http://schemas.microsoft.com/sharepoint/v3/contenttype/forms"/>
  </ds:schemaRefs>
</ds:datastoreItem>
</file>

<file path=customXml/itemProps3.xml><?xml version="1.0" encoding="utf-8"?>
<ds:datastoreItem xmlns:ds="http://schemas.openxmlformats.org/officeDocument/2006/customXml" ds:itemID="{A287216C-3376-4557-9F15-E08EACCB9A31}">
  <ds:schemaRefs>
    <ds:schemaRef ds:uri="bc9d74ec-9811-4612-9495-8bf540c75fff"/>
    <ds:schemaRef ds:uri="e8e96c0f-02b9-45d0-84f7-0c3c2aa425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4209</TotalTime>
  <Words>8989</Words>
  <Application>Microsoft Office PowerPoint</Application>
  <PresentationFormat>Widescreen</PresentationFormat>
  <Paragraphs>740</Paragraphs>
  <Slides>67</Slides>
  <Notes>57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67</vt:i4>
      </vt:variant>
    </vt:vector>
  </HeadingPairs>
  <TitlesOfParts>
    <vt:vector size="74" baseType="lpstr">
      <vt:lpstr>Arial</vt:lpstr>
      <vt:lpstr>Calibri</vt:lpstr>
      <vt:lpstr>Calibri Light</vt:lpstr>
      <vt:lpstr>Courier New</vt:lpstr>
      <vt:lpstr>Wingdings</vt:lpstr>
      <vt:lpstr>Office Theme</vt:lpstr>
      <vt:lpstr>Custom Design</vt:lpstr>
      <vt:lpstr>PowerPoint Presentation</vt:lpstr>
      <vt:lpstr>An Introduction to Cybersecurity Practices for Manufacturing and the Defense Industrial Base</vt:lpstr>
      <vt:lpstr>PowerPoint Presentation</vt:lpstr>
      <vt:lpstr>Today we will …</vt:lpstr>
      <vt:lpstr>October is…</vt:lpstr>
      <vt:lpstr>In the news - DPRK</vt:lpstr>
      <vt:lpstr>In the news - Iran</vt:lpstr>
      <vt:lpstr>In the news - Russia</vt:lpstr>
      <vt:lpstr>You are a Juicy Target for …</vt:lpstr>
      <vt:lpstr>Take the Cybersecurity Pop-Quiz</vt:lpstr>
      <vt:lpstr>Are you wondering if your business is up to the challenge?</vt:lpstr>
      <vt:lpstr>PowerPoint Presentation</vt:lpstr>
      <vt:lpstr>We just went through “FUD”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Answers to the quiz</vt:lpstr>
      <vt:lpstr>PowerPoint Presentation</vt:lpstr>
      <vt:lpstr>If you only have time for one slide</vt:lpstr>
      <vt:lpstr>PowerPoint Presentation</vt:lpstr>
      <vt:lpstr>Why CMMC? Why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Cyber Florida</vt:lpstr>
      <vt:lpstr>Florida’s Center for Cybersecurity at the University of South Florida</vt:lpstr>
      <vt:lpstr>Florida Statute 1004.444 Mission and Goals</vt:lpstr>
      <vt:lpstr>Workshops</vt:lpstr>
      <vt:lpstr>The CRITICAL INFRASTRUCTURE PROTECTION (CIP) PROGRAM</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Whitaker</dc:creator>
  <cp:lastModifiedBy>Inez Van Ravenzwaaij</cp:lastModifiedBy>
  <cp:revision>3</cp:revision>
  <dcterms:created xsi:type="dcterms:W3CDTF">2023-05-23T13:58:06Z</dcterms:created>
  <dcterms:modified xsi:type="dcterms:W3CDTF">2025-03-03T20:12:52Z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0x0101005E11BBCB7F8D0F499DD0535D83020BF7</vt:lpwstr>
  </property>
  <property fmtid="{D5CDD505-2E9C-101B-9397-08002B2CF9AE}" pid="3" name="MediaServiceImageTags">
    <vt:lpwstr/>
  </property>
</Properties>
</file>